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9" r:id="rId3"/>
    <p:sldId id="260" r:id="rId4"/>
    <p:sldId id="262" r:id="rId5"/>
    <p:sldId id="261" r:id="rId6"/>
    <p:sldId id="3752" r:id="rId7"/>
    <p:sldId id="3633" r:id="rId8"/>
    <p:sldId id="3631" r:id="rId9"/>
    <p:sldId id="8274" r:id="rId10"/>
    <p:sldId id="3635" r:id="rId11"/>
    <p:sldId id="2253" r:id="rId12"/>
    <p:sldId id="2436" r:id="rId13"/>
    <p:sldId id="8275" r:id="rId14"/>
    <p:sldId id="2946" r:id="rId15"/>
    <p:sldId id="8276" r:id="rId16"/>
    <p:sldId id="2207" r:id="rId17"/>
    <p:sldId id="283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1" r:id="rId26"/>
    <p:sldId id="270" r:id="rId27"/>
    <p:sldId id="272" r:id="rId28"/>
    <p:sldId id="273" r:id="rId29"/>
    <p:sldId id="275" r:id="rId30"/>
    <p:sldId id="274" r:id="rId31"/>
    <p:sldId id="276" r:id="rId32"/>
    <p:sldId id="8277" r:id="rId33"/>
    <p:sldId id="8278" r:id="rId34"/>
    <p:sldId id="8279" r:id="rId35"/>
    <p:sldId id="279" r:id="rId36"/>
    <p:sldId id="28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50" userDrawn="1">
          <p15:clr>
            <a:srgbClr val="A4A3A4"/>
          </p15:clr>
        </p15:guide>
        <p15:guide id="2" pos="56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Ågren, Simon" initials="ÅS" lastIdx="1" clrIdx="0">
    <p:extLst>
      <p:ext uri="{19B8F6BF-5375-455C-9EA6-DF929625EA0E}">
        <p15:presenceInfo xmlns:p15="http://schemas.microsoft.com/office/powerpoint/2012/main" userId="S::simon.agren@sogeti.com::abe5ada6-5770-4c77-b43c-4fbab88fb7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4E2"/>
    <a:srgbClr val="0060A8"/>
    <a:srgbClr val="C0C0C0"/>
    <a:srgbClr val="CD7F32"/>
    <a:srgbClr val="FFD700"/>
    <a:srgbClr val="000000"/>
    <a:srgbClr val="19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69134" autoAdjust="0"/>
  </p:normalViewPr>
  <p:slideViewPr>
    <p:cSldViewPr snapToGrid="0">
      <p:cViewPr varScale="1">
        <p:scale>
          <a:sx n="59" d="100"/>
          <a:sy n="59" d="100"/>
        </p:scale>
        <p:origin x="730" y="62"/>
      </p:cViewPr>
      <p:guideLst>
        <p:guide orient="horz" pos="2750"/>
        <p:guide pos="5654"/>
      </p:guideLst>
    </p:cSldViewPr>
  </p:slideViewPr>
  <p:outlineViewPr>
    <p:cViewPr>
      <p:scale>
        <a:sx n="33" d="100"/>
        <a:sy n="33" d="100"/>
      </p:scale>
      <p:origin x="0" y="-1180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9792C5-7D4E-4D20-8A57-32C40501D3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743380-F066-46E0-ACCB-46338245D6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C49CB-ED03-4BF8-99DF-23542A93B8D2}" type="datetime1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DA82E-B430-48E2-AF0E-992A4BF73F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8EC40-05ED-4AEE-87D3-566E5AB4CB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F4A93-545A-44D4-ABCD-322D87F6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4247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6443A-616B-40F2-A7DE-E1AB013FC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0406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5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At a </a:t>
            </a:r>
            <a:r>
              <a:rPr lang="sv-SE" dirty="0" err="1"/>
              <a:t>customers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our</a:t>
            </a:r>
            <a:r>
              <a:rPr lang="sv-SE" dirty="0"/>
              <a:t> </a:t>
            </a:r>
            <a:r>
              <a:rPr lang="sv-SE" dirty="0" err="1"/>
              <a:t>sales</a:t>
            </a:r>
            <a:r>
              <a:rPr lang="sv-SE" dirty="0"/>
              <a:t> representatives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a </a:t>
            </a:r>
            <a:r>
              <a:rPr lang="sv-SE" dirty="0" err="1"/>
              <a:t>manufacturing</a:t>
            </a:r>
            <a:r>
              <a:rPr lang="sv-SE" dirty="0"/>
              <a:t> </a:t>
            </a:r>
            <a:r>
              <a:rPr lang="sv-SE" dirty="0" err="1"/>
              <a:t>company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a </a:t>
            </a:r>
            <a:r>
              <a:rPr lang="sv-SE" dirty="0" err="1"/>
              <a:t>lof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consultants</a:t>
            </a:r>
            <a:r>
              <a:rPr lang="sv-SE" dirty="0"/>
              <a:t> </a:t>
            </a:r>
            <a:r>
              <a:rPr lang="sv-SE" dirty="0" err="1"/>
              <a:t>working</a:t>
            </a:r>
            <a:r>
              <a:rPr lang="sv-SE" dirty="0"/>
              <a:t> </a:t>
            </a:r>
            <a:r>
              <a:rPr lang="sv-SE" dirty="0" err="1"/>
              <a:t>temporarilly</a:t>
            </a:r>
            <a:r>
              <a:rPr lang="sv-SE" dirty="0"/>
              <a:t> at the </a:t>
            </a:r>
            <a:r>
              <a:rPr lang="sv-SE" dirty="0" err="1"/>
              <a:t>company</a:t>
            </a:r>
            <a:r>
              <a:rPr lang="sv-S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 err="1"/>
              <a:t>They</a:t>
            </a:r>
            <a:r>
              <a:rPr lang="sv-SE" dirty="0"/>
              <a:t> </a:t>
            </a:r>
            <a:r>
              <a:rPr lang="sv-SE" dirty="0" err="1"/>
              <a:t>expressed</a:t>
            </a:r>
            <a:r>
              <a:rPr lang="sv-SE" dirty="0"/>
              <a:t> a </a:t>
            </a:r>
            <a:r>
              <a:rPr lang="sv-SE" dirty="0" err="1"/>
              <a:t>concern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the </a:t>
            </a:r>
            <a:r>
              <a:rPr lang="sv-SE" dirty="0" err="1"/>
              <a:t>challanges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administering</a:t>
            </a:r>
            <a:r>
              <a:rPr lang="sv-SE" dirty="0"/>
              <a:t> the </a:t>
            </a:r>
            <a:r>
              <a:rPr lang="sv-SE" dirty="0" err="1"/>
              <a:t>consultants</a:t>
            </a:r>
            <a:r>
              <a:rPr lang="sv-S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So I just </a:t>
            </a:r>
            <a:r>
              <a:rPr lang="sv-SE" dirty="0" err="1"/>
              <a:t>though</a:t>
            </a:r>
            <a:r>
              <a:rPr lang="sv-SE" dirty="0"/>
              <a:t> </a:t>
            </a:r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automate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for </a:t>
            </a:r>
            <a:r>
              <a:rPr lang="sv-SE" dirty="0" err="1"/>
              <a:t>you</a:t>
            </a:r>
            <a:r>
              <a:rPr lang="sv-SE" dirty="0"/>
              <a:t>? </a:t>
            </a:r>
            <a:r>
              <a:rPr lang="sv-SE" dirty="0" err="1"/>
              <a:t>Which</a:t>
            </a:r>
            <a:r>
              <a:rPr lang="sv-SE" dirty="0"/>
              <a:t> </a:t>
            </a:r>
            <a:r>
              <a:rPr lang="sv-SE" dirty="0" err="1"/>
              <a:t>sparked</a:t>
            </a:r>
            <a:r>
              <a:rPr lang="sv-SE" dirty="0"/>
              <a:t> an </a:t>
            </a:r>
            <a:r>
              <a:rPr lang="sv-SE" dirty="0" err="1"/>
              <a:t>idea</a:t>
            </a:r>
            <a:r>
              <a:rPr lang="sv-S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sv-S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sv-SE" dirty="0"/>
              <a:t>And </a:t>
            </a:r>
            <a:r>
              <a:rPr lang="sv-SE" dirty="0" err="1"/>
              <a:t>this</a:t>
            </a:r>
            <a:r>
              <a:rPr lang="sv-SE" dirty="0"/>
              <a:t> solution </a:t>
            </a:r>
            <a:r>
              <a:rPr lang="sv-SE" dirty="0" err="1"/>
              <a:t>could</a:t>
            </a:r>
            <a:r>
              <a:rPr lang="sv-SE" dirty="0"/>
              <a:t> be </a:t>
            </a:r>
            <a:r>
              <a:rPr lang="sv-SE" dirty="0" err="1"/>
              <a:t>done</a:t>
            </a:r>
            <a:r>
              <a:rPr lang="sv-SE" dirty="0"/>
              <a:t> </a:t>
            </a:r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ways</a:t>
            </a:r>
            <a:r>
              <a:rPr lang="sv-SE" dirty="0"/>
              <a:t>, the </a:t>
            </a:r>
            <a:r>
              <a:rPr lang="sv-SE" dirty="0" err="1"/>
              <a:t>purpose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today</a:t>
            </a:r>
            <a:r>
              <a:rPr lang="sv-SE" dirty="0"/>
              <a:t> is not to </a:t>
            </a:r>
            <a:r>
              <a:rPr lang="sv-SE" dirty="0" err="1"/>
              <a:t>provide</a:t>
            </a:r>
            <a:r>
              <a:rPr lang="sv-SE" dirty="0"/>
              <a:t> the ultimate solution.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Give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some</a:t>
            </a:r>
            <a:r>
              <a:rPr lang="sv-SE" dirty="0"/>
              <a:t> </a:t>
            </a:r>
            <a:r>
              <a:rPr lang="sv-SE" dirty="0" err="1"/>
              <a:t>ideas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could</a:t>
            </a:r>
            <a:r>
              <a:rPr lang="sv-SE" dirty="0"/>
              <a:t> </a:t>
            </a:r>
            <a:r>
              <a:rPr lang="sv-SE" dirty="0" err="1"/>
              <a:t>this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 err="1"/>
              <a:t>Something</a:t>
            </a:r>
            <a:r>
              <a:rPr lang="sv-SE" dirty="0"/>
              <a:t> to </a:t>
            </a:r>
            <a:r>
              <a:rPr lang="sv-SE" dirty="0" err="1"/>
              <a:t>build</a:t>
            </a:r>
            <a:r>
              <a:rPr lang="sv-SE" dirty="0"/>
              <a:t> </a:t>
            </a:r>
            <a:r>
              <a:rPr lang="sv-SE" dirty="0" err="1"/>
              <a:t>upon</a:t>
            </a:r>
            <a:r>
              <a:rPr lang="sv-SE" dirty="0"/>
              <a:t> and make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own</a:t>
            </a: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52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8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60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5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lot of discussion regarding licenses since the change in premium licenses etc.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may have seen a lot of different ways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To call Azure Functions directly from the PowerApps is recommended.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have more control regarding the result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Reflected in the </a:t>
            </a:r>
            <a:r>
              <a:rPr lang="en-US" dirty="0" err="1"/>
              <a:t>PowerApp</a:t>
            </a:r>
            <a:r>
              <a:rPr lang="en-US" dirty="0"/>
              <a:t> directly by a toast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You can do this other ways but not as clean regarding triggering a Flow etc. You could use Logic apps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do this in SharePoint now creating lists, etc. for data storage.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could be a CDS entity.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could be exported by using solutions.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solutions is a package and could contain: PA, Flow, Entities </a:t>
            </a:r>
            <a:r>
              <a:rPr lang="en-US" dirty="0" err="1"/>
              <a:t>etc</a:t>
            </a:r>
            <a:endParaRPr lang="sv-S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sv-SE" dirty="0"/>
              <a:t>It </a:t>
            </a:r>
            <a:r>
              <a:rPr lang="sv-SE" dirty="0" err="1"/>
              <a:t>would</a:t>
            </a:r>
            <a:r>
              <a:rPr lang="sv-SE" dirty="0"/>
              <a:t> be </a:t>
            </a:r>
            <a:r>
              <a:rPr lang="sv-SE" dirty="0" err="1"/>
              <a:t>easier</a:t>
            </a:r>
            <a:r>
              <a:rPr lang="sv-SE" dirty="0"/>
              <a:t> to just import the solution and BAM,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kinda</a:t>
            </a:r>
            <a:r>
              <a:rPr lang="sv-SE" dirty="0"/>
              <a:t> </a:t>
            </a:r>
            <a:r>
              <a:rPr lang="sv-SE" dirty="0" err="1"/>
              <a:t>done</a:t>
            </a:r>
            <a:r>
              <a:rPr lang="sv-SE" dirty="0"/>
              <a:t>.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sv-SE" dirty="0" err="1"/>
              <a:t>Regarding</a:t>
            </a:r>
            <a:r>
              <a:rPr lang="sv-SE" dirty="0"/>
              <a:t> </a:t>
            </a:r>
            <a:r>
              <a:rPr lang="sv-SE" dirty="0" err="1"/>
              <a:t>licensing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</a:t>
            </a:r>
            <a:r>
              <a:rPr lang="sv-SE" dirty="0" err="1"/>
              <a:t>requires</a:t>
            </a:r>
            <a:r>
              <a:rPr lang="sv-SE" dirty="0"/>
              <a:t> all the PA </a:t>
            </a:r>
            <a:r>
              <a:rPr lang="sv-SE" dirty="0" err="1"/>
              <a:t>users</a:t>
            </a:r>
            <a:r>
              <a:rPr lang="sv-SE" dirty="0"/>
              <a:t> to </a:t>
            </a:r>
            <a:r>
              <a:rPr lang="sv-SE" dirty="0" err="1"/>
              <a:t>have</a:t>
            </a:r>
            <a:r>
              <a:rPr lang="sv-SE" dirty="0"/>
              <a:t> P1, and an </a:t>
            </a:r>
            <a:r>
              <a:rPr lang="sv-SE" dirty="0" err="1"/>
              <a:t>additional</a:t>
            </a:r>
            <a:r>
              <a:rPr lang="sv-SE" dirty="0"/>
              <a:t> P1 for the </a:t>
            </a:r>
            <a:r>
              <a:rPr lang="sv-SE" dirty="0" err="1"/>
              <a:t>recurrent</a:t>
            </a:r>
            <a:r>
              <a:rPr lang="sv-SE" dirty="0"/>
              <a:t> </a:t>
            </a:r>
            <a:r>
              <a:rPr lang="sv-SE" dirty="0" err="1"/>
              <a:t>Flows</a:t>
            </a:r>
            <a:r>
              <a:rPr lang="sv-SE" dirty="0"/>
              <a:t>, and </a:t>
            </a:r>
            <a:r>
              <a:rPr lang="sv-SE" dirty="0" err="1"/>
              <a:t>you</a:t>
            </a:r>
            <a:r>
              <a:rPr lang="sv-SE" dirty="0"/>
              <a:t> do </a:t>
            </a:r>
            <a:r>
              <a:rPr lang="sv-SE" dirty="0" err="1"/>
              <a:t>need</a:t>
            </a:r>
            <a:r>
              <a:rPr lang="sv-SE" dirty="0"/>
              <a:t> ex. E5 for the BI Pro.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8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3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vault</a:t>
            </a:r>
            <a:r>
              <a:rPr lang="sv-SE" dirty="0"/>
              <a:t> syntax from </a:t>
            </a:r>
            <a:r>
              <a:rPr lang="sv-SE" dirty="0" err="1"/>
              <a:t>app</a:t>
            </a:r>
            <a:r>
              <a:rPr lang="sv-SE" dirty="0"/>
              <a:t> </a:t>
            </a:r>
            <a:r>
              <a:rPr lang="sv-SE" dirty="0" err="1"/>
              <a:t>settings</a:t>
            </a:r>
            <a:r>
              <a:rPr lang="sv-SE" dirty="0"/>
              <a:t>, no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needed</a:t>
            </a:r>
            <a:r>
              <a:rPr lang="sv-SE" dirty="0"/>
              <a:t> for </a:t>
            </a:r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vault</a:t>
            </a: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9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5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02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76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6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2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8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06D019-A458-4E87-ACC4-E001A88BB1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80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65572B3-C1B3-42C6-AB48-D3FEF5C5C51B}" type="datetime1">
              <a:rPr lang="en-US" smtClean="0"/>
              <a:t>4/6/2019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6443A-616B-40F2-A7DE-E1AB013FC9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4/6/2019 9:38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918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4/6/2019 9:38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7A441C-FA66-472B-AA95-6EC67F15E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3762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FF72EF-F64B-4D89-944A-3131C2E64D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49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236BE3-CB03-4C1E-9661-5F4DAA9DDEFA}"/>
              </a:ext>
            </a:extLst>
          </p:cNvPr>
          <p:cNvSpPr/>
          <p:nvPr userDrawn="1"/>
        </p:nvSpPr>
        <p:spPr>
          <a:xfrm>
            <a:off x="0" y="0"/>
            <a:ext cx="12192000" cy="6874932"/>
          </a:xfrm>
          <a:prstGeom prst="rect">
            <a:avLst/>
          </a:prstGeom>
          <a:solidFill>
            <a:srgbClr val="0060A8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06761-E110-4D9E-B46F-5CD5B0FCF9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695699"/>
            <a:ext cx="9144000" cy="1655763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5486A3-494B-45B6-A41E-A556FF84B2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443538"/>
            <a:ext cx="9144000" cy="7794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A1FBF7-1863-4A9A-83F3-5C2D986F04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27" y="256972"/>
            <a:ext cx="3563346" cy="26716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B22D13-4980-481B-ABC5-6CA7949B3F57}"/>
              </a:ext>
            </a:extLst>
          </p:cNvPr>
          <p:cNvSpPr txBox="1"/>
          <p:nvPr userDrawn="1"/>
        </p:nvSpPr>
        <p:spPr>
          <a:xfrm>
            <a:off x="5607048" y="2928610"/>
            <a:ext cx="977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882944-FB0E-4255-A68D-88B50856D3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76144" y="6400779"/>
            <a:ext cx="8639702" cy="295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BCBF4F-4568-42A2-B7F9-B1D66C23D578}"/>
              </a:ext>
            </a:extLst>
          </p:cNvPr>
          <p:cNvSpPr txBox="1"/>
          <p:nvPr userDrawn="1"/>
        </p:nvSpPr>
        <p:spPr>
          <a:xfrm>
            <a:off x="4317076" y="2471651"/>
            <a:ext cx="980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8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00477-A38A-4A6D-94FC-859DA28C9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5339-974C-4803-82E7-8824F8A5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596BB-03EC-4C32-9F18-86F42C445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536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589D-C8B8-4622-BE97-7D2D45C5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122D9-7A04-4E61-8CA4-035288B2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E7C82-6957-448D-8101-E79E7DE07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278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686244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15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9692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7006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EB85-9B98-4BA9-BC31-6E5B628F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F4A8E-4CED-4BD3-B989-036D12367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69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408977-F1CC-49EE-9718-5015BAB29EA0}"/>
              </a:ext>
            </a:extLst>
          </p:cNvPr>
          <p:cNvSpPr/>
          <p:nvPr userDrawn="1"/>
        </p:nvSpPr>
        <p:spPr>
          <a:xfrm>
            <a:off x="0" y="0"/>
            <a:ext cx="12192000" cy="6874932"/>
          </a:xfrm>
          <a:prstGeom prst="rect">
            <a:avLst/>
          </a:prstGeom>
          <a:solidFill>
            <a:srgbClr val="006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6F9BB-FB72-4BA5-B8A0-3A0C90AAB9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Section </a:t>
            </a:r>
            <a:r>
              <a:rPr lang="pl-PL" dirty="0" err="1"/>
              <a:t>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C1509-B1BC-4AE0-9762-6AF34093F4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/>
              <a:t>Description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A8A834-1D2B-44FF-AC09-333E52AFB17C}"/>
              </a:ext>
            </a:extLst>
          </p:cNvPr>
          <p:cNvGrpSpPr/>
          <p:nvPr userDrawn="1"/>
        </p:nvGrpSpPr>
        <p:grpSpPr>
          <a:xfrm>
            <a:off x="11268578" y="18413"/>
            <a:ext cx="923422" cy="953951"/>
            <a:chOff x="11268578" y="18413"/>
            <a:chExt cx="923422" cy="953951"/>
          </a:xfrm>
        </p:grpSpPr>
        <p:pic>
          <p:nvPicPr>
            <p:cNvPr id="12" name="Obraz 24">
              <a:extLst>
                <a:ext uri="{FF2B5EF4-FFF2-40B4-BE49-F238E27FC236}">
                  <a16:creationId xmlns:a16="http://schemas.microsoft.com/office/drawing/2014/main" id="{79678AA1-BDA4-4819-962A-C4FA265C96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578" y="18413"/>
              <a:ext cx="923422" cy="6923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5AAA09-A4B9-4CB4-94CB-D9C57C2F7556}"/>
                </a:ext>
              </a:extLst>
            </p:cNvPr>
            <p:cNvSpPr txBox="1"/>
            <p:nvPr userDrawn="1"/>
          </p:nvSpPr>
          <p:spPr>
            <a:xfrm>
              <a:off x="11285295" y="71075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06.04.2019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88BBA04-A6E6-422E-8F16-91318A7569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6144" y="6400779"/>
            <a:ext cx="8639702" cy="2954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84845D-CCF8-405E-A503-B18043E0DE1D}"/>
              </a:ext>
            </a:extLst>
          </p:cNvPr>
          <p:cNvSpPr txBox="1"/>
          <p:nvPr userDrawn="1"/>
        </p:nvSpPr>
        <p:spPr>
          <a:xfrm>
            <a:off x="11184666" y="533003"/>
            <a:ext cx="98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46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BF78-A3AC-47B8-9310-B9E5DB8A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B00A-F7A9-45A7-BE6C-7BA9C188B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6DEBD-FF13-4D5D-820E-FEE35B8D7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62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784A3-A8EB-44CC-A766-7D38B64D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63237-2083-4AEB-87DD-AEA4232C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9A275-494E-4363-B22D-555268263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049B42-9B18-4FAF-A0A9-B638C8B3E8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C78B3-B97C-4944-B407-E1B33B6DEB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4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9BDF-E68B-45BC-8401-5526CCBF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477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E958F3-2257-4C79-ADA7-E986E449FB99}"/>
              </a:ext>
            </a:extLst>
          </p:cNvPr>
          <p:cNvSpPr/>
          <p:nvPr userDrawn="1"/>
        </p:nvSpPr>
        <p:spPr>
          <a:xfrm>
            <a:off x="0" y="0"/>
            <a:ext cx="12192000" cy="6874932"/>
          </a:xfrm>
          <a:prstGeom prst="rect">
            <a:avLst/>
          </a:prstGeom>
          <a:solidFill>
            <a:srgbClr val="006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49BDF-E68B-45BC-8401-5526CCBF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6CAC1-8583-4744-BA1C-7653DA3CC2E5}"/>
              </a:ext>
            </a:extLst>
          </p:cNvPr>
          <p:cNvGrpSpPr/>
          <p:nvPr userDrawn="1"/>
        </p:nvGrpSpPr>
        <p:grpSpPr>
          <a:xfrm>
            <a:off x="11268578" y="18413"/>
            <a:ext cx="923422" cy="953951"/>
            <a:chOff x="11268578" y="18413"/>
            <a:chExt cx="923422" cy="953951"/>
          </a:xfrm>
        </p:grpSpPr>
        <p:pic>
          <p:nvPicPr>
            <p:cNvPr id="9" name="Obraz 24">
              <a:extLst>
                <a:ext uri="{FF2B5EF4-FFF2-40B4-BE49-F238E27FC236}">
                  <a16:creationId xmlns:a16="http://schemas.microsoft.com/office/drawing/2014/main" id="{90D52F71-13C7-485C-9A20-C2ABA476DF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578" y="18413"/>
              <a:ext cx="923422" cy="6923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2811D-B1DD-4AEF-BEC8-C2A6C4D35987}"/>
                </a:ext>
              </a:extLst>
            </p:cNvPr>
            <p:cNvSpPr txBox="1"/>
            <p:nvPr userDrawn="1"/>
          </p:nvSpPr>
          <p:spPr>
            <a:xfrm>
              <a:off x="11285295" y="71075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06.04.2019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80F0B67-DBE3-4835-8E19-E0DFD041B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6144" y="6400779"/>
            <a:ext cx="8639702" cy="2954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6509AF-75FA-4C4A-A01F-8048DF908EA5}"/>
              </a:ext>
            </a:extLst>
          </p:cNvPr>
          <p:cNvSpPr txBox="1"/>
          <p:nvPr userDrawn="1"/>
        </p:nvSpPr>
        <p:spPr>
          <a:xfrm>
            <a:off x="11184666" y="533003"/>
            <a:ext cx="98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04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17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136F21-47EF-492D-9398-62EFE1670BC3}"/>
              </a:ext>
            </a:extLst>
          </p:cNvPr>
          <p:cNvSpPr/>
          <p:nvPr userDrawn="1"/>
        </p:nvSpPr>
        <p:spPr>
          <a:xfrm>
            <a:off x="0" y="0"/>
            <a:ext cx="12192000" cy="6874932"/>
          </a:xfrm>
          <a:prstGeom prst="rect">
            <a:avLst/>
          </a:prstGeom>
          <a:solidFill>
            <a:srgbClr val="006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905578-C783-4CE7-9A35-2874B8BE5279}"/>
              </a:ext>
            </a:extLst>
          </p:cNvPr>
          <p:cNvGrpSpPr/>
          <p:nvPr userDrawn="1"/>
        </p:nvGrpSpPr>
        <p:grpSpPr>
          <a:xfrm>
            <a:off x="11268578" y="18413"/>
            <a:ext cx="923422" cy="953951"/>
            <a:chOff x="11268578" y="18413"/>
            <a:chExt cx="923422" cy="953951"/>
          </a:xfrm>
        </p:grpSpPr>
        <p:pic>
          <p:nvPicPr>
            <p:cNvPr id="5" name="Obraz 24">
              <a:extLst>
                <a:ext uri="{FF2B5EF4-FFF2-40B4-BE49-F238E27FC236}">
                  <a16:creationId xmlns:a16="http://schemas.microsoft.com/office/drawing/2014/main" id="{78F7B71D-EC26-46CD-B7FB-3B19513F46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578" y="18413"/>
              <a:ext cx="923422" cy="6923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51E1E3-4D4E-48DB-AD2C-0F0CB3954DA8}"/>
                </a:ext>
              </a:extLst>
            </p:cNvPr>
            <p:cNvSpPr txBox="1"/>
            <p:nvPr userDrawn="1"/>
          </p:nvSpPr>
          <p:spPr>
            <a:xfrm>
              <a:off x="11285295" y="71075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06.04.2019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A8ED05-CF4C-4951-A3E0-C6537677AE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6144" y="6400779"/>
            <a:ext cx="8639702" cy="295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72AE6-FA82-4387-9467-A70FB0CA7B0C}"/>
              </a:ext>
            </a:extLst>
          </p:cNvPr>
          <p:cNvSpPr txBox="1"/>
          <p:nvPr userDrawn="1"/>
        </p:nvSpPr>
        <p:spPr>
          <a:xfrm>
            <a:off x="11184666" y="533003"/>
            <a:ext cx="98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683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6">
            <a:extLst>
              <a:ext uri="{FF2B5EF4-FFF2-40B4-BE49-F238E27FC236}">
                <a16:creationId xmlns:a16="http://schemas.microsoft.com/office/drawing/2014/main" id="{E4A46D4D-9E5B-4160-9034-859DD770CFA3}"/>
              </a:ext>
            </a:extLst>
          </p:cNvPr>
          <p:cNvSpPr/>
          <p:nvPr userDrawn="1"/>
        </p:nvSpPr>
        <p:spPr>
          <a:xfrm flipV="1">
            <a:off x="0" y="6773778"/>
            <a:ext cx="12192000" cy="84222"/>
          </a:xfrm>
          <a:prstGeom prst="rect">
            <a:avLst/>
          </a:prstGeom>
          <a:solidFill>
            <a:srgbClr val="007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EC71C6-C374-4264-9DA1-24F5565FB41B}"/>
              </a:ext>
            </a:extLst>
          </p:cNvPr>
          <p:cNvGrpSpPr/>
          <p:nvPr userDrawn="1"/>
        </p:nvGrpSpPr>
        <p:grpSpPr>
          <a:xfrm>
            <a:off x="11268578" y="18413"/>
            <a:ext cx="923422" cy="953951"/>
            <a:chOff x="11268578" y="18413"/>
            <a:chExt cx="923422" cy="953951"/>
          </a:xfrm>
        </p:grpSpPr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EBE960BB-9405-40C1-B1B7-DE3FB48861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578" y="18413"/>
              <a:ext cx="923422" cy="6923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3BBA20-4A77-462C-B68D-D9A80A1708CF}"/>
                </a:ext>
              </a:extLst>
            </p:cNvPr>
            <p:cNvSpPr txBox="1"/>
            <p:nvPr userDrawn="1"/>
          </p:nvSpPr>
          <p:spPr>
            <a:xfrm>
              <a:off x="11285295" y="71075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100" dirty="0">
                  <a:solidFill>
                    <a:srgbClr val="0060A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06.04.2019</a:t>
              </a:r>
              <a:endParaRPr lang="en-US" sz="1100" dirty="0">
                <a:solidFill>
                  <a:srgbClr val="0060A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2AB327-40FF-4237-94FB-4C55B7B9AC2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776151" y="6400779"/>
            <a:ext cx="8639695" cy="295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C1048-7769-43EA-8C0C-AC801A529931}"/>
              </a:ext>
            </a:extLst>
          </p:cNvPr>
          <p:cNvSpPr txBox="1"/>
          <p:nvPr userDrawn="1"/>
        </p:nvSpPr>
        <p:spPr>
          <a:xfrm>
            <a:off x="11184666" y="533003"/>
            <a:ext cx="98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rgbClr val="0060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endParaRPr lang="en-US" sz="1100" dirty="0">
              <a:solidFill>
                <a:srgbClr val="0060A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1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61" r:id="rId9"/>
    <p:sldLayoutId id="2147483656" r:id="rId10"/>
    <p:sldLayoutId id="2147483657" r:id="rId11"/>
    <p:sldLayoutId id="2147483662" r:id="rId12"/>
    <p:sldLayoutId id="2147483663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1.png"/><Relationship Id="rId3" Type="http://schemas.openxmlformats.org/officeDocument/2006/relationships/hyperlink" Target="https://www.twitter.com/agrenpoint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imonaagren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github.com/simonagren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simonagren.github.io/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05D1-B200-4711-818E-DDA5DB8D8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Guest management with the Power Platform &amp; the Microsoft Graph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A220C-FD1B-497D-937C-1CC8464546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Simon Ågren</a:t>
            </a:r>
          </a:p>
        </p:txBody>
      </p:sp>
    </p:spTree>
    <p:extLst>
      <p:ext uri="{BB962C8B-B14F-4D97-AF65-F5344CB8AC3E}">
        <p14:creationId xmlns:p14="http://schemas.microsoft.com/office/powerpoint/2010/main" val="131888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icrosoft Flow">
            <a:extLst>
              <a:ext uri="{FF2B5EF4-FFF2-40B4-BE49-F238E27FC236}">
                <a16:creationId xmlns:a16="http://schemas.microsoft.com/office/drawing/2014/main" id="{00C9D718-E479-4C25-AAC2-AB0C006730A0}"/>
              </a:ext>
            </a:extLst>
          </p:cNvPr>
          <p:cNvSpPr/>
          <p:nvPr/>
        </p:nvSpPr>
        <p:spPr bwMode="auto">
          <a:xfrm>
            <a:off x="4172581" y="2087185"/>
            <a:ext cx="2873786" cy="62768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1" vertOverflow="overflow" horzOverflow="overflow" vert="horz" wrap="square" lIns="179208" tIns="143366" rIns="179208" bIns="143366" numCol="1" spcCol="0" rtlCol="0" fromWordArt="0" anchor="t" anchorCtr="0" forceAA="0" compatLnSpc="1">
            <a:noAutofit/>
          </a:bodyPr>
          <a:lstStyle/>
          <a:p>
            <a:pPr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Microsoft Flow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E21556-8F8C-4C2A-856D-7341FE3EA257}"/>
              </a:ext>
            </a:extLst>
          </p:cNvPr>
          <p:cNvGrpSpPr>
            <a:grpSpLocks noChangeAspect="1"/>
          </p:cNvGrpSpPr>
          <p:nvPr/>
        </p:nvGrpSpPr>
        <p:grpSpPr>
          <a:xfrm>
            <a:off x="3902212" y="1663439"/>
            <a:ext cx="1613565" cy="1613565"/>
            <a:chOff x="4726930" y="4471473"/>
            <a:chExt cx="703088" cy="70308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0947D0-A073-41B8-B446-5EAC3E0F925E}"/>
                </a:ext>
              </a:extLst>
            </p:cNvPr>
            <p:cNvSpPr/>
            <p:nvPr/>
          </p:nvSpPr>
          <p:spPr bwMode="auto">
            <a:xfrm>
              <a:off x="4726930" y="4471473"/>
              <a:ext cx="703088" cy="703088"/>
            </a:xfrm>
            <a:prstGeom prst="ellipse">
              <a:avLst/>
            </a:prstGeom>
            <a:solidFill>
              <a:srgbClr val="287E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0DC7ED1-0BA8-49B7-B270-B0D75FDCD220}"/>
                </a:ext>
              </a:extLst>
            </p:cNvPr>
            <p:cNvGrpSpPr/>
            <p:nvPr/>
          </p:nvGrpSpPr>
          <p:grpSpPr>
            <a:xfrm>
              <a:off x="4902990" y="4689695"/>
              <a:ext cx="350968" cy="266644"/>
              <a:chOff x="-1146792" y="678443"/>
              <a:chExt cx="1017587" cy="773113"/>
            </a:xfrm>
            <a:solidFill>
              <a:schemeClr val="accent5"/>
            </a:soli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08E93944-1D3D-4C28-AFD1-FF5C2DE47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559">
                  <a:defRPr/>
                </a:pPr>
                <a:endParaRPr lang="en-US" sz="1921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7155C345-E500-42AF-883B-ED6662268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78559">
                  <a:defRPr/>
                </a:pPr>
                <a:endParaRPr lang="en-US" sz="1921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074737-6BD7-4E36-9C9A-DEA8042D5945}"/>
              </a:ext>
            </a:extLst>
          </p:cNvPr>
          <p:cNvSpPr txBox="1"/>
          <p:nvPr/>
        </p:nvSpPr>
        <p:spPr>
          <a:xfrm>
            <a:off x="550316" y="4260250"/>
            <a:ext cx="11091368" cy="105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16">
              <a:defRPr/>
            </a:pPr>
            <a:r>
              <a:rPr lang="en-US" sz="3134" b="1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Flow </a:t>
            </a:r>
            <a:r>
              <a:rPr lang="en-US" sz="3134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is a service for business users</a:t>
            </a:r>
          </a:p>
          <a:p>
            <a:pPr algn="ctr" defTabSz="914016">
              <a:defRPr/>
            </a:pPr>
            <a:r>
              <a:rPr lang="en-US" sz="3134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 automate workflows </a:t>
            </a:r>
            <a:r>
              <a:rPr lang="en-US" sz="3135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across apps and services</a:t>
            </a:r>
            <a:endParaRPr lang="en-US" sz="3134" dirty="0">
              <a:solidFill>
                <a:srgbClr val="505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184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10143 0.0018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6521" t="2312" r="9588" b="2805"/>
          <a:stretch/>
        </p:blipFill>
        <p:spPr>
          <a:xfrm>
            <a:off x="7517419" y="1243565"/>
            <a:ext cx="3797095" cy="5037834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up a flow?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3EBD9B4-C2D2-47C2-831E-3380A3905D62}"/>
              </a:ext>
            </a:extLst>
          </p:cNvPr>
          <p:cNvSpPr txBox="1">
            <a:spLocks/>
          </p:cNvSpPr>
          <p:nvPr/>
        </p:nvSpPr>
        <p:spPr>
          <a:xfrm>
            <a:off x="596281" y="1435791"/>
            <a:ext cx="6704649" cy="458354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56" lvl="1" indent="0">
              <a:lnSpc>
                <a:spcPct val="150000"/>
              </a:lnSpc>
              <a:spcBef>
                <a:spcPts val="1176"/>
              </a:spcBef>
              <a:spcAft>
                <a:spcPts val="1176"/>
              </a:spcAft>
              <a:buNone/>
            </a:pPr>
            <a:r>
              <a:rPr lang="en-US" dirty="0"/>
              <a:t>Starts with an event or trigger </a:t>
            </a:r>
            <a:br>
              <a:rPr lang="en-US" dirty="0"/>
            </a:br>
            <a:r>
              <a:rPr lang="en-US" dirty="0"/>
              <a:t>(Manual, On a schedule, Event driven)</a:t>
            </a:r>
          </a:p>
          <a:p>
            <a:pPr marL="228556" lvl="1" indent="0">
              <a:lnSpc>
                <a:spcPct val="150000"/>
              </a:lnSpc>
              <a:spcBef>
                <a:spcPts val="1176"/>
              </a:spcBef>
              <a:spcAft>
                <a:spcPts val="1176"/>
              </a:spcAft>
              <a:buNone/>
            </a:pPr>
            <a:r>
              <a:rPr lang="en-US" dirty="0"/>
              <a:t>Performs any number of actions</a:t>
            </a:r>
            <a:br>
              <a:rPr lang="en-US" dirty="0"/>
            </a:br>
            <a:r>
              <a:rPr lang="en-US" dirty="0"/>
              <a:t>Action: What does the flow do?</a:t>
            </a:r>
          </a:p>
          <a:p>
            <a:pPr marL="228556" lvl="1" indent="0">
              <a:lnSpc>
                <a:spcPct val="150000"/>
              </a:lnSpc>
              <a:spcBef>
                <a:spcPts val="1176"/>
              </a:spcBef>
              <a:spcAft>
                <a:spcPts val="1176"/>
              </a:spcAft>
              <a:buNone/>
            </a:pPr>
            <a:r>
              <a:rPr lang="en-US" dirty="0"/>
              <a:t>Can have conditional logic </a:t>
            </a:r>
            <a:br>
              <a:rPr lang="en-US" dirty="0"/>
            </a:br>
            <a:r>
              <a:rPr lang="en-US" dirty="0"/>
              <a:t>(If then else, Case)</a:t>
            </a:r>
          </a:p>
          <a:p>
            <a:pPr marL="228556" lvl="1" indent="0">
              <a:lnSpc>
                <a:spcPct val="150000"/>
              </a:lnSpc>
              <a:spcBef>
                <a:spcPts val="1176"/>
              </a:spcBef>
              <a:spcAft>
                <a:spcPts val="1176"/>
              </a:spcAft>
              <a:buNone/>
            </a:pPr>
            <a:r>
              <a:rPr lang="en-US" dirty="0"/>
              <a:t>Data flows between trigger and actions to subsequent actions</a:t>
            </a:r>
          </a:p>
        </p:txBody>
      </p:sp>
      <p:sp>
        <p:nvSpPr>
          <p:cNvPr id="15" name="Trackers_EADF">
            <a:extLst>
              <a:ext uri="{FF2B5EF4-FFF2-40B4-BE49-F238E27FC236}">
                <a16:creationId xmlns:a16="http://schemas.microsoft.com/office/drawing/2014/main" id="{9081FB3B-4BC7-4580-B373-54E2FE1A05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9016" y="2809710"/>
            <a:ext cx="223673" cy="304988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6" name="transform_2">
            <a:extLst>
              <a:ext uri="{FF2B5EF4-FFF2-40B4-BE49-F238E27FC236}">
                <a16:creationId xmlns:a16="http://schemas.microsoft.com/office/drawing/2014/main" id="{6C608B18-2B3F-4D7B-B463-500EB87B4766}"/>
              </a:ext>
            </a:extLst>
          </p:cNvPr>
          <p:cNvSpPr>
            <a:spLocks noChangeAspect="1" noEditPoints="1"/>
          </p:cNvSpPr>
          <p:nvPr/>
        </p:nvSpPr>
        <p:spPr bwMode="auto">
          <a:xfrm rot="7117927">
            <a:off x="447451" y="5305229"/>
            <a:ext cx="283188" cy="262298"/>
          </a:xfrm>
          <a:custGeom>
            <a:avLst/>
            <a:gdLst>
              <a:gd name="T0" fmla="*/ 31 w 337"/>
              <a:gd name="T1" fmla="*/ 210 h 311"/>
              <a:gd name="T2" fmla="*/ 185 w 337"/>
              <a:gd name="T3" fmla="*/ 56 h 311"/>
              <a:gd name="T4" fmla="*/ 142 w 337"/>
              <a:gd name="T5" fmla="*/ 108 h 311"/>
              <a:gd name="T6" fmla="*/ 185 w 337"/>
              <a:gd name="T7" fmla="*/ 56 h 311"/>
              <a:gd name="T8" fmla="*/ 133 w 337"/>
              <a:gd name="T9" fmla="*/ 13 h 311"/>
              <a:gd name="T10" fmla="*/ 37 w 337"/>
              <a:gd name="T11" fmla="*/ 311 h 311"/>
              <a:gd name="T12" fmla="*/ 73 w 337"/>
              <a:gd name="T13" fmla="*/ 274 h 311"/>
              <a:gd name="T14" fmla="*/ 37 w 337"/>
              <a:gd name="T15" fmla="*/ 238 h 311"/>
              <a:gd name="T16" fmla="*/ 0 w 337"/>
              <a:gd name="T17" fmla="*/ 274 h 311"/>
              <a:gd name="T18" fmla="*/ 37 w 337"/>
              <a:gd name="T19" fmla="*/ 311 h 311"/>
              <a:gd name="T20" fmla="*/ 337 w 337"/>
              <a:gd name="T21" fmla="*/ 0 h 311"/>
              <a:gd name="T22" fmla="*/ 219 w 337"/>
              <a:gd name="T23" fmla="*/ 0 h 311"/>
              <a:gd name="T24" fmla="*/ 219 w 337"/>
              <a:gd name="T25" fmla="*/ 118 h 311"/>
              <a:gd name="T26" fmla="*/ 337 w 337"/>
              <a:gd name="T27" fmla="*/ 118 h 311"/>
              <a:gd name="T28" fmla="*/ 337 w 337"/>
              <a:gd name="T29" fmla="*/ 0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7" h="311">
                <a:moveTo>
                  <a:pt x="31" y="210"/>
                </a:moveTo>
                <a:cubicBezTo>
                  <a:pt x="31" y="125"/>
                  <a:pt x="100" y="56"/>
                  <a:pt x="185" y="56"/>
                </a:cubicBezTo>
                <a:moveTo>
                  <a:pt x="142" y="108"/>
                </a:moveTo>
                <a:cubicBezTo>
                  <a:pt x="185" y="56"/>
                  <a:pt x="185" y="56"/>
                  <a:pt x="185" y="56"/>
                </a:cubicBezTo>
                <a:cubicBezTo>
                  <a:pt x="133" y="13"/>
                  <a:pt x="133" y="13"/>
                  <a:pt x="133" y="13"/>
                </a:cubicBezTo>
                <a:moveTo>
                  <a:pt x="37" y="311"/>
                </a:moveTo>
                <a:cubicBezTo>
                  <a:pt x="56" y="311"/>
                  <a:pt x="73" y="294"/>
                  <a:pt x="73" y="274"/>
                </a:cubicBezTo>
                <a:cubicBezTo>
                  <a:pt x="73" y="254"/>
                  <a:pt x="56" y="238"/>
                  <a:pt x="37" y="238"/>
                </a:cubicBezTo>
                <a:cubicBezTo>
                  <a:pt x="17" y="238"/>
                  <a:pt x="0" y="254"/>
                  <a:pt x="0" y="274"/>
                </a:cubicBezTo>
                <a:cubicBezTo>
                  <a:pt x="0" y="294"/>
                  <a:pt x="17" y="311"/>
                  <a:pt x="37" y="311"/>
                </a:cubicBezTo>
                <a:close/>
                <a:moveTo>
                  <a:pt x="337" y="0"/>
                </a:moveTo>
                <a:cubicBezTo>
                  <a:pt x="219" y="0"/>
                  <a:pt x="219" y="0"/>
                  <a:pt x="219" y="0"/>
                </a:cubicBezTo>
                <a:cubicBezTo>
                  <a:pt x="219" y="118"/>
                  <a:pt x="219" y="118"/>
                  <a:pt x="219" y="118"/>
                </a:cubicBezTo>
                <a:cubicBezTo>
                  <a:pt x="337" y="118"/>
                  <a:pt x="337" y="118"/>
                  <a:pt x="337" y="118"/>
                </a:cubicBezTo>
                <a:lnTo>
                  <a:pt x="337" y="0"/>
                </a:lnTo>
                <a:close/>
              </a:path>
            </a:pathLst>
          </a:custGeom>
          <a:noFill/>
          <a:ln w="15875" cap="flat">
            <a:solidFill>
              <a:schemeClr val="tx2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7" name="LightningBolt_E945">
            <a:extLst>
              <a:ext uri="{FF2B5EF4-FFF2-40B4-BE49-F238E27FC236}">
                <a16:creationId xmlns:a16="http://schemas.microsoft.com/office/drawing/2014/main" id="{546064D1-460D-4C0C-B2F2-84643439C206}"/>
              </a:ext>
            </a:extLst>
          </p:cNvPr>
          <p:cNvSpPr>
            <a:spLocks noChangeAspect="1"/>
          </p:cNvSpPr>
          <p:nvPr/>
        </p:nvSpPr>
        <p:spPr bwMode="auto">
          <a:xfrm>
            <a:off x="480107" y="1607713"/>
            <a:ext cx="203948" cy="284604"/>
          </a:xfrm>
          <a:custGeom>
            <a:avLst/>
            <a:gdLst>
              <a:gd name="T0" fmla="*/ 481 w 2961"/>
              <a:gd name="T1" fmla="*/ 4132 h 4132"/>
              <a:gd name="T2" fmla="*/ 2961 w 2961"/>
              <a:gd name="T3" fmla="*/ 1653 h 4132"/>
              <a:gd name="T4" fmla="*/ 1652 w 2961"/>
              <a:gd name="T5" fmla="*/ 1653 h 4132"/>
              <a:gd name="T6" fmla="*/ 2479 w 2961"/>
              <a:gd name="T7" fmla="*/ 0 h 4132"/>
              <a:gd name="T8" fmla="*/ 1239 w 2961"/>
              <a:gd name="T9" fmla="*/ 0 h 4132"/>
              <a:gd name="T10" fmla="*/ 0 w 2961"/>
              <a:gd name="T11" fmla="*/ 2479 h 4132"/>
              <a:gd name="T12" fmla="*/ 964 w 2961"/>
              <a:gd name="T13" fmla="*/ 2479 h 4132"/>
              <a:gd name="T14" fmla="*/ 137 w 2961"/>
              <a:gd name="T15" fmla="*/ 4132 h 4132"/>
              <a:gd name="T16" fmla="*/ 481 w 2961"/>
              <a:gd name="T17" fmla="*/ 4132 h 4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61" h="4132">
                <a:moveTo>
                  <a:pt x="481" y="4132"/>
                </a:moveTo>
                <a:lnTo>
                  <a:pt x="2961" y="1653"/>
                </a:lnTo>
                <a:lnTo>
                  <a:pt x="1652" y="1653"/>
                </a:lnTo>
                <a:lnTo>
                  <a:pt x="2479" y="0"/>
                </a:lnTo>
                <a:lnTo>
                  <a:pt x="1239" y="0"/>
                </a:lnTo>
                <a:lnTo>
                  <a:pt x="0" y="2479"/>
                </a:lnTo>
                <a:lnTo>
                  <a:pt x="964" y="2479"/>
                </a:lnTo>
                <a:lnTo>
                  <a:pt x="137" y="4132"/>
                </a:lnTo>
                <a:lnTo>
                  <a:pt x="481" y="4132"/>
                </a:lnTo>
                <a:close/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8" name="Funnel">
            <a:extLst>
              <a:ext uri="{FF2B5EF4-FFF2-40B4-BE49-F238E27FC236}">
                <a16:creationId xmlns:a16="http://schemas.microsoft.com/office/drawing/2014/main" id="{9EBE2A0D-150E-473B-94F1-E37D25D20CCF}"/>
              </a:ext>
            </a:extLst>
          </p:cNvPr>
          <p:cNvSpPr>
            <a:spLocks noChangeAspect="1"/>
          </p:cNvSpPr>
          <p:nvPr/>
        </p:nvSpPr>
        <p:spPr bwMode="auto">
          <a:xfrm>
            <a:off x="449015" y="4122287"/>
            <a:ext cx="266132" cy="230084"/>
          </a:xfrm>
          <a:custGeom>
            <a:avLst/>
            <a:gdLst>
              <a:gd name="T0" fmla="*/ 0 w 598"/>
              <a:gd name="T1" fmla="*/ 0 h 517"/>
              <a:gd name="T2" fmla="*/ 598 w 598"/>
              <a:gd name="T3" fmla="*/ 0 h 517"/>
              <a:gd name="T4" fmla="*/ 598 w 598"/>
              <a:gd name="T5" fmla="*/ 40 h 517"/>
              <a:gd name="T6" fmla="*/ 358 w 598"/>
              <a:gd name="T7" fmla="*/ 276 h 517"/>
              <a:gd name="T8" fmla="*/ 358 w 598"/>
              <a:gd name="T9" fmla="*/ 517 h 517"/>
              <a:gd name="T10" fmla="*/ 236 w 598"/>
              <a:gd name="T11" fmla="*/ 517 h 517"/>
              <a:gd name="T12" fmla="*/ 236 w 598"/>
              <a:gd name="T13" fmla="*/ 274 h 517"/>
              <a:gd name="T14" fmla="*/ 0 w 598"/>
              <a:gd name="T15" fmla="*/ 43 h 517"/>
              <a:gd name="T16" fmla="*/ 0 w 598"/>
              <a:gd name="T1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8" h="517">
                <a:moveTo>
                  <a:pt x="0" y="0"/>
                </a:moveTo>
                <a:lnTo>
                  <a:pt x="598" y="0"/>
                </a:lnTo>
                <a:lnTo>
                  <a:pt x="598" y="40"/>
                </a:lnTo>
                <a:lnTo>
                  <a:pt x="358" y="276"/>
                </a:lnTo>
                <a:lnTo>
                  <a:pt x="358" y="517"/>
                </a:lnTo>
                <a:lnTo>
                  <a:pt x="236" y="517"/>
                </a:lnTo>
                <a:lnTo>
                  <a:pt x="236" y="274"/>
                </a:lnTo>
                <a:lnTo>
                  <a:pt x="0" y="43"/>
                </a:lnTo>
                <a:lnTo>
                  <a:pt x="0" y="0"/>
                </a:lnTo>
                <a:close/>
              </a:path>
            </a:pathLst>
          </a:custGeom>
          <a:noFill/>
          <a:ln w="15875" cap="sq">
            <a:solidFill>
              <a:schemeClr val="tx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9" name="Line Callout 2 (Accent Bar) 15">
            <a:extLst>
              <a:ext uri="{FF2B5EF4-FFF2-40B4-BE49-F238E27FC236}">
                <a16:creationId xmlns:a16="http://schemas.microsoft.com/office/drawing/2014/main" id="{7C094519-E7D4-4DC7-A6C2-6F058DA61175}"/>
              </a:ext>
            </a:extLst>
          </p:cNvPr>
          <p:cNvSpPr/>
          <p:nvPr/>
        </p:nvSpPr>
        <p:spPr>
          <a:xfrm flipH="1">
            <a:off x="5041884" y="1520488"/>
            <a:ext cx="225371" cy="1155846"/>
          </a:xfrm>
          <a:prstGeom prst="accentCallout2">
            <a:avLst>
              <a:gd name="adj1" fmla="val 18750"/>
              <a:gd name="adj2" fmla="val -8333"/>
              <a:gd name="adj3" fmla="val 18713"/>
              <a:gd name="adj4" fmla="val -165712"/>
              <a:gd name="adj5" fmla="val -2235"/>
              <a:gd name="adj6" fmla="val -989410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defRPr/>
            </a:pPr>
            <a:endParaRPr lang="en-US" sz="1765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20" name="Line Callout 2 (Accent Bar) 15">
            <a:extLst>
              <a:ext uri="{FF2B5EF4-FFF2-40B4-BE49-F238E27FC236}">
                <a16:creationId xmlns:a16="http://schemas.microsoft.com/office/drawing/2014/main" id="{367DE472-3820-4750-A350-9A4C77549910}"/>
              </a:ext>
            </a:extLst>
          </p:cNvPr>
          <p:cNvSpPr/>
          <p:nvPr/>
        </p:nvSpPr>
        <p:spPr>
          <a:xfrm flipH="1">
            <a:off x="5044180" y="3100583"/>
            <a:ext cx="225371" cy="1155846"/>
          </a:xfrm>
          <a:prstGeom prst="accentCallout2">
            <a:avLst>
              <a:gd name="adj1" fmla="val 18750"/>
              <a:gd name="adj2" fmla="val -8333"/>
              <a:gd name="adj3" fmla="val 18713"/>
              <a:gd name="adj4" fmla="val -165712"/>
              <a:gd name="adj5" fmla="val 42965"/>
              <a:gd name="adj6" fmla="val -1058229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74">
              <a:defRPr/>
            </a:pPr>
            <a:endParaRPr lang="en-US" sz="1765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CFD0BA-4288-4749-99F9-A3EC3541834F}"/>
              </a:ext>
            </a:extLst>
          </p:cNvPr>
          <p:cNvSpPr txBox="1"/>
          <p:nvPr/>
        </p:nvSpPr>
        <p:spPr>
          <a:xfrm>
            <a:off x="7517419" y="6336227"/>
            <a:ext cx="43563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Example: Notification on a new record in Dynamics 365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87951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7C5947-6482-44A3-A9C2-98FC0929D331}"/>
              </a:ext>
            </a:extLst>
          </p:cNvPr>
          <p:cNvSpPr/>
          <p:nvPr/>
        </p:nvSpPr>
        <p:spPr>
          <a:xfrm>
            <a:off x="457999" y="1199766"/>
            <a:ext cx="5394195" cy="205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endParaRPr lang="en-US" sz="1765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879602-52EC-4D8F-BDD1-889EE140198B}"/>
              </a:ext>
            </a:extLst>
          </p:cNvPr>
          <p:cNvSpPr/>
          <p:nvPr/>
        </p:nvSpPr>
        <p:spPr>
          <a:xfrm>
            <a:off x="457999" y="3714009"/>
            <a:ext cx="5394194" cy="205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endParaRPr lang="en-US" sz="1765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8EB246-7C0A-4C56-98E2-7DFCD891C5C5}"/>
              </a:ext>
            </a:extLst>
          </p:cNvPr>
          <p:cNvSpPr/>
          <p:nvPr/>
        </p:nvSpPr>
        <p:spPr>
          <a:xfrm>
            <a:off x="6339808" y="1172478"/>
            <a:ext cx="5394195" cy="205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endParaRPr lang="en-US" sz="1765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96089-6550-4922-8108-1970E939C2E1}"/>
              </a:ext>
            </a:extLst>
          </p:cNvPr>
          <p:cNvSpPr/>
          <p:nvPr/>
        </p:nvSpPr>
        <p:spPr>
          <a:xfrm>
            <a:off x="6339808" y="3714009"/>
            <a:ext cx="5394195" cy="20571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12">
              <a:defRPr/>
            </a:pPr>
            <a:endParaRPr lang="en-US" sz="1765">
              <a:solidFill>
                <a:prstClr val="white"/>
              </a:solidFill>
              <a:latin typeface="Segoe UI Semilight"/>
            </a:endParaRPr>
          </a:p>
        </p:txBody>
      </p:sp>
      <p:sp>
        <p:nvSpPr>
          <p:cNvPr id="5" name="Touch_E815" title="Icon of a closed hand with one finger pressing a button">
            <a:extLst>
              <a:ext uri="{FF2B5EF4-FFF2-40B4-BE49-F238E27FC236}">
                <a16:creationId xmlns:a16="http://schemas.microsoft.com/office/drawing/2014/main" id="{BA9413AC-C928-44A9-97E5-9F2F15E01A4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1199" y="4171351"/>
            <a:ext cx="781689" cy="1142427"/>
          </a:xfrm>
          <a:custGeom>
            <a:avLst/>
            <a:gdLst>
              <a:gd name="T0" fmla="*/ 1238 w 2563"/>
              <a:gd name="T1" fmla="*/ 1510 h 3746"/>
              <a:gd name="T2" fmla="*/ 1238 w 2563"/>
              <a:gd name="T3" fmla="*/ 1758 h 3746"/>
              <a:gd name="T4" fmla="*/ 1238 w 2563"/>
              <a:gd name="T5" fmla="*/ 654 h 3746"/>
              <a:gd name="T6" fmla="*/ 1017 w 2563"/>
              <a:gd name="T7" fmla="*/ 433 h 3746"/>
              <a:gd name="T8" fmla="*/ 796 w 2563"/>
              <a:gd name="T9" fmla="*/ 654 h 3746"/>
              <a:gd name="T10" fmla="*/ 796 w 2563"/>
              <a:gd name="T11" fmla="*/ 669 h 3746"/>
              <a:gd name="T12" fmla="*/ 796 w 2563"/>
              <a:gd name="T13" fmla="*/ 2453 h 3746"/>
              <a:gd name="T14" fmla="*/ 662 w 2563"/>
              <a:gd name="T15" fmla="*/ 2508 h 3746"/>
              <a:gd name="T16" fmla="*/ 423 w 2563"/>
              <a:gd name="T17" fmla="*/ 2269 h 3746"/>
              <a:gd name="T18" fmla="*/ 92 w 2563"/>
              <a:gd name="T19" fmla="*/ 2269 h 3746"/>
              <a:gd name="T20" fmla="*/ 92 w 2563"/>
              <a:gd name="T21" fmla="*/ 2600 h 3746"/>
              <a:gd name="T22" fmla="*/ 906 w 2563"/>
              <a:gd name="T23" fmla="*/ 3415 h 3746"/>
              <a:gd name="T24" fmla="*/ 1680 w 2563"/>
              <a:gd name="T25" fmla="*/ 3746 h 3746"/>
              <a:gd name="T26" fmla="*/ 2563 w 2563"/>
              <a:gd name="T27" fmla="*/ 2863 h 3746"/>
              <a:gd name="T28" fmla="*/ 2563 w 2563"/>
              <a:gd name="T29" fmla="*/ 2013 h 3746"/>
              <a:gd name="T30" fmla="*/ 2396 w 2563"/>
              <a:gd name="T31" fmla="*/ 1799 h 3746"/>
              <a:gd name="T32" fmla="*/ 1238 w 2563"/>
              <a:gd name="T33" fmla="*/ 1510 h 3746"/>
              <a:gd name="T34" fmla="*/ 1238 w 2563"/>
              <a:gd name="T35" fmla="*/ 654 h 3746"/>
              <a:gd name="T36" fmla="*/ 1238 w 2563"/>
              <a:gd name="T37" fmla="*/ 1268 h 3746"/>
              <a:gd name="T38" fmla="*/ 1669 w 2563"/>
              <a:gd name="T39" fmla="*/ 654 h 3746"/>
              <a:gd name="T40" fmla="*/ 1016 w 2563"/>
              <a:gd name="T41" fmla="*/ 0 h 3746"/>
              <a:gd name="T42" fmla="*/ 363 w 2563"/>
              <a:gd name="T43" fmla="*/ 654 h 3746"/>
              <a:gd name="T44" fmla="*/ 796 w 2563"/>
              <a:gd name="T45" fmla="*/ 126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563" h="3746">
                <a:moveTo>
                  <a:pt x="1238" y="1510"/>
                </a:moveTo>
                <a:cubicBezTo>
                  <a:pt x="1238" y="1758"/>
                  <a:pt x="1238" y="1758"/>
                  <a:pt x="1238" y="1758"/>
                </a:cubicBezTo>
                <a:moveTo>
                  <a:pt x="1238" y="654"/>
                </a:moveTo>
                <a:cubicBezTo>
                  <a:pt x="1238" y="532"/>
                  <a:pt x="1139" y="433"/>
                  <a:pt x="1017" y="433"/>
                </a:cubicBezTo>
                <a:cubicBezTo>
                  <a:pt x="895" y="433"/>
                  <a:pt x="796" y="532"/>
                  <a:pt x="796" y="654"/>
                </a:cubicBezTo>
                <a:cubicBezTo>
                  <a:pt x="796" y="654"/>
                  <a:pt x="796" y="659"/>
                  <a:pt x="796" y="669"/>
                </a:cubicBezTo>
                <a:cubicBezTo>
                  <a:pt x="796" y="818"/>
                  <a:pt x="796" y="2026"/>
                  <a:pt x="796" y="2453"/>
                </a:cubicBezTo>
                <a:cubicBezTo>
                  <a:pt x="796" y="2523"/>
                  <a:pt x="712" y="2557"/>
                  <a:pt x="662" y="2508"/>
                </a:cubicBezTo>
                <a:cubicBezTo>
                  <a:pt x="423" y="2269"/>
                  <a:pt x="423" y="2269"/>
                  <a:pt x="423" y="2269"/>
                </a:cubicBezTo>
                <a:cubicBezTo>
                  <a:pt x="331" y="2177"/>
                  <a:pt x="183" y="2177"/>
                  <a:pt x="92" y="2269"/>
                </a:cubicBezTo>
                <a:cubicBezTo>
                  <a:pt x="0" y="2360"/>
                  <a:pt x="0" y="2508"/>
                  <a:pt x="92" y="2600"/>
                </a:cubicBezTo>
                <a:cubicBezTo>
                  <a:pt x="906" y="3415"/>
                  <a:pt x="906" y="3415"/>
                  <a:pt x="906" y="3415"/>
                </a:cubicBezTo>
                <a:cubicBezTo>
                  <a:pt x="1104" y="3619"/>
                  <a:pt x="1377" y="3746"/>
                  <a:pt x="1680" y="3746"/>
                </a:cubicBezTo>
                <a:cubicBezTo>
                  <a:pt x="2168" y="3746"/>
                  <a:pt x="2563" y="3351"/>
                  <a:pt x="2563" y="2863"/>
                </a:cubicBezTo>
                <a:cubicBezTo>
                  <a:pt x="2563" y="2013"/>
                  <a:pt x="2563" y="2013"/>
                  <a:pt x="2563" y="2013"/>
                </a:cubicBezTo>
                <a:cubicBezTo>
                  <a:pt x="2563" y="1912"/>
                  <a:pt x="2494" y="1824"/>
                  <a:pt x="2396" y="1799"/>
                </a:cubicBezTo>
                <a:cubicBezTo>
                  <a:pt x="1238" y="1510"/>
                  <a:pt x="1238" y="1510"/>
                  <a:pt x="1238" y="1510"/>
                </a:cubicBezTo>
                <a:lnTo>
                  <a:pt x="1238" y="654"/>
                </a:lnTo>
                <a:close/>
                <a:moveTo>
                  <a:pt x="1238" y="1268"/>
                </a:moveTo>
                <a:cubicBezTo>
                  <a:pt x="1489" y="1177"/>
                  <a:pt x="1669" y="936"/>
                  <a:pt x="1669" y="654"/>
                </a:cubicBezTo>
                <a:cubicBezTo>
                  <a:pt x="1669" y="293"/>
                  <a:pt x="1377" y="0"/>
                  <a:pt x="1016" y="0"/>
                </a:cubicBezTo>
                <a:cubicBezTo>
                  <a:pt x="655" y="0"/>
                  <a:pt x="363" y="293"/>
                  <a:pt x="363" y="654"/>
                </a:cubicBezTo>
                <a:cubicBezTo>
                  <a:pt x="363" y="937"/>
                  <a:pt x="544" y="1178"/>
                  <a:pt x="796" y="1269"/>
                </a:cubicBezTo>
              </a:path>
            </a:pathLst>
          </a:custGeom>
          <a:noFill/>
          <a:ln w="254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457112">
              <a:defRPr/>
            </a:pPr>
            <a:endParaRPr lang="en-US" sz="176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 Semilight"/>
            </a:endParaRPr>
          </a:p>
        </p:txBody>
      </p:sp>
      <p:sp>
        <p:nvSpPr>
          <p:cNvPr id="6" name="Clock_E917" title="Icon of a clock">
            <a:extLst>
              <a:ext uri="{FF2B5EF4-FFF2-40B4-BE49-F238E27FC236}">
                <a16:creationId xmlns:a16="http://schemas.microsoft.com/office/drawing/2014/main" id="{0A5DE81E-8E6C-4B9A-AF73-E8BCDEE5EB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15133" y="1771185"/>
            <a:ext cx="913823" cy="914270"/>
          </a:xfrm>
          <a:custGeom>
            <a:avLst/>
            <a:gdLst>
              <a:gd name="T0" fmla="*/ 1610 w 3220"/>
              <a:gd name="T1" fmla="*/ 0 h 3220"/>
              <a:gd name="T2" fmla="*/ 0 w 3220"/>
              <a:gd name="T3" fmla="*/ 1610 h 3220"/>
              <a:gd name="T4" fmla="*/ 1610 w 3220"/>
              <a:gd name="T5" fmla="*/ 3220 h 3220"/>
              <a:gd name="T6" fmla="*/ 3220 w 3220"/>
              <a:gd name="T7" fmla="*/ 1610 h 3220"/>
              <a:gd name="T8" fmla="*/ 1610 w 3220"/>
              <a:gd name="T9" fmla="*/ 0 h 3220"/>
              <a:gd name="T10" fmla="*/ 1486 w 3220"/>
              <a:gd name="T11" fmla="*/ 619 h 3220"/>
              <a:gd name="T12" fmla="*/ 1486 w 3220"/>
              <a:gd name="T13" fmla="*/ 1734 h 3220"/>
              <a:gd name="T14" fmla="*/ 2353 w 3220"/>
              <a:gd name="T15" fmla="*/ 1734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0" h="3220">
                <a:moveTo>
                  <a:pt x="1610" y="0"/>
                </a:moveTo>
                <a:cubicBezTo>
                  <a:pt x="721" y="0"/>
                  <a:pt x="0" y="721"/>
                  <a:pt x="0" y="1610"/>
                </a:cubicBezTo>
                <a:cubicBezTo>
                  <a:pt x="0" y="2499"/>
                  <a:pt x="721" y="3220"/>
                  <a:pt x="1610" y="3220"/>
                </a:cubicBezTo>
                <a:cubicBezTo>
                  <a:pt x="2499" y="3220"/>
                  <a:pt x="3220" y="2499"/>
                  <a:pt x="3220" y="1610"/>
                </a:cubicBezTo>
                <a:cubicBezTo>
                  <a:pt x="3220" y="721"/>
                  <a:pt x="2499" y="0"/>
                  <a:pt x="1610" y="0"/>
                </a:cubicBezTo>
                <a:close/>
                <a:moveTo>
                  <a:pt x="1486" y="619"/>
                </a:moveTo>
                <a:cubicBezTo>
                  <a:pt x="1486" y="1734"/>
                  <a:pt x="1486" y="1734"/>
                  <a:pt x="1486" y="1734"/>
                </a:cubicBezTo>
                <a:cubicBezTo>
                  <a:pt x="2353" y="1734"/>
                  <a:pt x="2353" y="1734"/>
                  <a:pt x="2353" y="1734"/>
                </a:cubicBezTo>
              </a:path>
            </a:pathLst>
          </a:custGeom>
          <a:noFill/>
          <a:ln w="254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457112">
              <a:defRPr/>
            </a:pP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7" name="Processing_E9F5" title="Icon of two interlocked gears">
            <a:extLst>
              <a:ext uri="{FF2B5EF4-FFF2-40B4-BE49-F238E27FC236}">
                <a16:creationId xmlns:a16="http://schemas.microsoft.com/office/drawing/2014/main" id="{19DBF93C-C7FE-46C7-8726-976F1CA868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64944" y="1802317"/>
            <a:ext cx="978270" cy="852007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457112">
              <a:defRPr/>
            </a:pP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8" name="manager" title="Icon of three people with lines connecting them">
            <a:extLst>
              <a:ext uri="{FF2B5EF4-FFF2-40B4-BE49-F238E27FC236}">
                <a16:creationId xmlns:a16="http://schemas.microsoft.com/office/drawing/2014/main" id="{D3FF14F9-0405-45FD-90BE-E3203B2113D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96944" y="4281800"/>
            <a:ext cx="914270" cy="921526"/>
          </a:xfrm>
          <a:custGeom>
            <a:avLst/>
            <a:gdLst>
              <a:gd name="T0" fmla="*/ 128 w 348"/>
              <a:gd name="T1" fmla="*/ 46 h 352"/>
              <a:gd name="T2" fmla="*/ 174 w 348"/>
              <a:gd name="T3" fmla="*/ 0 h 352"/>
              <a:gd name="T4" fmla="*/ 220 w 348"/>
              <a:gd name="T5" fmla="*/ 46 h 352"/>
              <a:gd name="T6" fmla="*/ 174 w 348"/>
              <a:gd name="T7" fmla="*/ 91 h 352"/>
              <a:gd name="T8" fmla="*/ 128 w 348"/>
              <a:gd name="T9" fmla="*/ 46 h 352"/>
              <a:gd name="T10" fmla="*/ 231 w 348"/>
              <a:gd name="T11" fmla="*/ 148 h 352"/>
              <a:gd name="T12" fmla="*/ 174 w 348"/>
              <a:gd name="T13" fmla="*/ 91 h 352"/>
              <a:gd name="T14" fmla="*/ 117 w 348"/>
              <a:gd name="T15" fmla="*/ 148 h 352"/>
              <a:gd name="T16" fmla="*/ 57 w 348"/>
              <a:gd name="T17" fmla="*/ 295 h 352"/>
              <a:gd name="T18" fmla="*/ 102 w 348"/>
              <a:gd name="T19" fmla="*/ 249 h 352"/>
              <a:gd name="T20" fmla="*/ 57 w 348"/>
              <a:gd name="T21" fmla="*/ 204 h 352"/>
              <a:gd name="T22" fmla="*/ 11 w 348"/>
              <a:gd name="T23" fmla="*/ 249 h 352"/>
              <a:gd name="T24" fmla="*/ 57 w 348"/>
              <a:gd name="T25" fmla="*/ 295 h 352"/>
              <a:gd name="T26" fmla="*/ 114 w 348"/>
              <a:gd name="T27" fmla="*/ 352 h 352"/>
              <a:gd name="T28" fmla="*/ 57 w 348"/>
              <a:gd name="T29" fmla="*/ 295 h 352"/>
              <a:gd name="T30" fmla="*/ 0 w 348"/>
              <a:gd name="T31" fmla="*/ 352 h 352"/>
              <a:gd name="T32" fmla="*/ 291 w 348"/>
              <a:gd name="T33" fmla="*/ 295 h 352"/>
              <a:gd name="T34" fmla="*/ 337 w 348"/>
              <a:gd name="T35" fmla="*/ 249 h 352"/>
              <a:gd name="T36" fmla="*/ 291 w 348"/>
              <a:gd name="T37" fmla="*/ 204 h 352"/>
              <a:gd name="T38" fmla="*/ 246 w 348"/>
              <a:gd name="T39" fmla="*/ 249 h 352"/>
              <a:gd name="T40" fmla="*/ 291 w 348"/>
              <a:gd name="T41" fmla="*/ 295 h 352"/>
              <a:gd name="T42" fmla="*/ 348 w 348"/>
              <a:gd name="T43" fmla="*/ 352 h 352"/>
              <a:gd name="T44" fmla="*/ 291 w 348"/>
              <a:gd name="T45" fmla="*/ 295 h 352"/>
              <a:gd name="T46" fmla="*/ 234 w 348"/>
              <a:gd name="T47" fmla="*/ 352 h 352"/>
              <a:gd name="T48" fmla="*/ 224 w 348"/>
              <a:gd name="T49" fmla="*/ 219 h 352"/>
              <a:gd name="T50" fmla="*/ 174 w 348"/>
              <a:gd name="T51" fmla="*/ 169 h 352"/>
              <a:gd name="T52" fmla="*/ 124 w 348"/>
              <a:gd name="T53" fmla="*/ 219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48" h="352">
                <a:moveTo>
                  <a:pt x="128" y="46"/>
                </a:moveTo>
                <a:cubicBezTo>
                  <a:pt x="128" y="20"/>
                  <a:pt x="149" y="0"/>
                  <a:pt x="174" y="0"/>
                </a:cubicBezTo>
                <a:cubicBezTo>
                  <a:pt x="199" y="0"/>
                  <a:pt x="220" y="20"/>
                  <a:pt x="220" y="46"/>
                </a:cubicBezTo>
                <a:cubicBezTo>
                  <a:pt x="220" y="71"/>
                  <a:pt x="199" y="91"/>
                  <a:pt x="174" y="91"/>
                </a:cubicBezTo>
                <a:cubicBezTo>
                  <a:pt x="149" y="91"/>
                  <a:pt x="128" y="71"/>
                  <a:pt x="128" y="46"/>
                </a:cubicBezTo>
                <a:close/>
                <a:moveTo>
                  <a:pt x="231" y="148"/>
                </a:moveTo>
                <a:cubicBezTo>
                  <a:pt x="231" y="117"/>
                  <a:pt x="206" y="91"/>
                  <a:pt x="174" y="91"/>
                </a:cubicBezTo>
                <a:cubicBezTo>
                  <a:pt x="142" y="91"/>
                  <a:pt x="117" y="117"/>
                  <a:pt x="117" y="148"/>
                </a:cubicBezTo>
                <a:moveTo>
                  <a:pt x="57" y="295"/>
                </a:moveTo>
                <a:cubicBezTo>
                  <a:pt x="82" y="295"/>
                  <a:pt x="102" y="275"/>
                  <a:pt x="102" y="249"/>
                </a:cubicBezTo>
                <a:cubicBezTo>
                  <a:pt x="102" y="224"/>
                  <a:pt x="82" y="204"/>
                  <a:pt x="57" y="204"/>
                </a:cubicBezTo>
                <a:cubicBezTo>
                  <a:pt x="32" y="204"/>
                  <a:pt x="11" y="224"/>
                  <a:pt x="11" y="249"/>
                </a:cubicBezTo>
                <a:cubicBezTo>
                  <a:pt x="11" y="275"/>
                  <a:pt x="32" y="295"/>
                  <a:pt x="57" y="295"/>
                </a:cubicBezTo>
                <a:close/>
                <a:moveTo>
                  <a:pt x="114" y="352"/>
                </a:moveTo>
                <a:cubicBezTo>
                  <a:pt x="114" y="320"/>
                  <a:pt x="88" y="295"/>
                  <a:pt x="57" y="295"/>
                </a:cubicBezTo>
                <a:cubicBezTo>
                  <a:pt x="25" y="295"/>
                  <a:pt x="0" y="320"/>
                  <a:pt x="0" y="352"/>
                </a:cubicBezTo>
                <a:moveTo>
                  <a:pt x="291" y="295"/>
                </a:moveTo>
                <a:cubicBezTo>
                  <a:pt x="316" y="295"/>
                  <a:pt x="337" y="275"/>
                  <a:pt x="337" y="249"/>
                </a:cubicBezTo>
                <a:cubicBezTo>
                  <a:pt x="337" y="224"/>
                  <a:pt x="316" y="204"/>
                  <a:pt x="291" y="204"/>
                </a:cubicBezTo>
                <a:cubicBezTo>
                  <a:pt x="266" y="204"/>
                  <a:pt x="246" y="224"/>
                  <a:pt x="246" y="249"/>
                </a:cubicBezTo>
                <a:cubicBezTo>
                  <a:pt x="246" y="275"/>
                  <a:pt x="266" y="295"/>
                  <a:pt x="291" y="295"/>
                </a:cubicBezTo>
                <a:close/>
                <a:moveTo>
                  <a:pt x="348" y="352"/>
                </a:moveTo>
                <a:cubicBezTo>
                  <a:pt x="348" y="320"/>
                  <a:pt x="323" y="295"/>
                  <a:pt x="291" y="295"/>
                </a:cubicBezTo>
                <a:cubicBezTo>
                  <a:pt x="260" y="295"/>
                  <a:pt x="234" y="320"/>
                  <a:pt x="234" y="352"/>
                </a:cubicBezTo>
                <a:moveTo>
                  <a:pt x="224" y="219"/>
                </a:moveTo>
                <a:cubicBezTo>
                  <a:pt x="174" y="169"/>
                  <a:pt x="174" y="169"/>
                  <a:pt x="174" y="169"/>
                </a:cubicBezTo>
                <a:cubicBezTo>
                  <a:pt x="124" y="219"/>
                  <a:pt x="124" y="219"/>
                  <a:pt x="124" y="219"/>
                </a:cubicBezTo>
              </a:path>
            </a:pathLst>
          </a:custGeom>
          <a:noFill/>
          <a:ln w="254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457112">
              <a:defRPr/>
            </a:pP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CB17248-00D3-4413-B6DC-C93B5A9B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flows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90AC02-C052-4813-9C32-2CCEA7E2E576}"/>
              </a:ext>
            </a:extLst>
          </p:cNvPr>
          <p:cNvSpPr/>
          <p:nvPr/>
        </p:nvSpPr>
        <p:spPr>
          <a:xfrm>
            <a:off x="2057326" y="1880582"/>
            <a:ext cx="3567002" cy="6954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12">
              <a:defRPr/>
            </a:pPr>
            <a:r>
              <a:rPr lang="en-US" sz="3919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Scheduled flows</a:t>
            </a: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C8BDE0-DEBF-4E6C-BCBA-E95F87D29D62}"/>
              </a:ext>
            </a:extLst>
          </p:cNvPr>
          <p:cNvSpPr/>
          <p:nvPr/>
        </p:nvSpPr>
        <p:spPr>
          <a:xfrm>
            <a:off x="8168349" y="1551716"/>
            <a:ext cx="3339392" cy="132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12">
              <a:defRPr/>
            </a:pPr>
            <a:r>
              <a:rPr lang="en-US" sz="3919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Automated flows</a:t>
            </a: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74EB43-229C-4764-B75B-3F85E7B48A8D}"/>
              </a:ext>
            </a:extLst>
          </p:cNvPr>
          <p:cNvSpPr/>
          <p:nvPr/>
        </p:nvSpPr>
        <p:spPr>
          <a:xfrm>
            <a:off x="8168349" y="4093245"/>
            <a:ext cx="3339392" cy="1322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12">
              <a:defRPr/>
            </a:pPr>
            <a:r>
              <a:rPr lang="en-US" sz="3919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process flows</a:t>
            </a: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2AF9BF-31CB-4859-BF5C-33005DAF7BFA}"/>
              </a:ext>
            </a:extLst>
          </p:cNvPr>
          <p:cNvSpPr/>
          <p:nvPr/>
        </p:nvSpPr>
        <p:spPr>
          <a:xfrm>
            <a:off x="2057327" y="4394821"/>
            <a:ext cx="2829219" cy="707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112">
              <a:defRPr/>
            </a:pPr>
            <a:r>
              <a:rPr lang="en-US" sz="3919" b="1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Instant flows</a:t>
            </a:r>
            <a:endParaRPr lang="en-US" sz="1765" dirty="0">
              <a:solidFill>
                <a:prstClr val="black"/>
              </a:solidFill>
              <a:latin typeface="Segoe UI Semi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59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al 127">
            <a:extLst>
              <a:ext uri="{FF2B5EF4-FFF2-40B4-BE49-F238E27FC236}">
                <a16:creationId xmlns:a16="http://schemas.microsoft.com/office/drawing/2014/main" id="{D9C7138C-7BDA-4012-A2F9-303B6EFF9046}"/>
              </a:ext>
            </a:extLst>
          </p:cNvPr>
          <p:cNvSpPr/>
          <p:nvPr/>
        </p:nvSpPr>
        <p:spPr bwMode="auto">
          <a:xfrm>
            <a:off x="3782897" y="839711"/>
            <a:ext cx="4626208" cy="4626208"/>
          </a:xfrm>
          <a:prstGeom prst="ellipse">
            <a:avLst/>
          </a:prstGeom>
          <a:noFill/>
          <a:ln w="381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1637E0D-76A5-4AA6-A31E-8EA29F516D1C}"/>
              </a:ext>
            </a:extLst>
          </p:cNvPr>
          <p:cNvGrpSpPr/>
          <p:nvPr/>
        </p:nvGrpSpPr>
        <p:grpSpPr>
          <a:xfrm>
            <a:off x="7983110" y="2040657"/>
            <a:ext cx="914270" cy="2224316"/>
            <a:chOff x="8422049" y="3505176"/>
            <a:chExt cx="1606189" cy="81130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B5E4009-8FA8-4EB5-A192-19D537F28840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F813D8E-0F6C-4054-9E3C-013E9B1E7EFC}"/>
                </a:ext>
              </a:extLst>
            </p:cNvPr>
            <p:cNvCxnSpPr/>
            <p:nvPr/>
          </p:nvCxnSpPr>
          <p:spPr>
            <a:xfrm>
              <a:off x="10028238" y="3505176"/>
              <a:ext cx="0" cy="811302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B680E5-7144-4F74-9A44-84C483FAE7C1}"/>
              </a:ext>
            </a:extLst>
          </p:cNvPr>
          <p:cNvSpPr/>
          <p:nvPr/>
        </p:nvSpPr>
        <p:spPr bwMode="auto">
          <a:xfrm>
            <a:off x="4423581" y="1488842"/>
            <a:ext cx="3344839" cy="3324117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A23F860-3DE8-4D47-80F5-A7C62F9E4811}"/>
              </a:ext>
            </a:extLst>
          </p:cNvPr>
          <p:cNvSpPr/>
          <p:nvPr/>
        </p:nvSpPr>
        <p:spPr bwMode="auto">
          <a:xfrm>
            <a:off x="4221746" y="1278560"/>
            <a:ext cx="3748509" cy="3748509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5FEEED-50B3-4DEF-BC4D-116C756B7F51}"/>
              </a:ext>
            </a:extLst>
          </p:cNvPr>
          <p:cNvSpPr txBox="1"/>
          <p:nvPr/>
        </p:nvSpPr>
        <p:spPr>
          <a:xfrm>
            <a:off x="9219602" y="2040657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CDE1AE-841D-4606-8746-21E9192F2765}"/>
              </a:ext>
            </a:extLst>
          </p:cNvPr>
          <p:cNvSpPr txBox="1"/>
          <p:nvPr/>
        </p:nvSpPr>
        <p:spPr>
          <a:xfrm>
            <a:off x="9219602" y="2989906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254DDB-F7CF-43AD-8756-CE33B085C2C2}"/>
              </a:ext>
            </a:extLst>
          </p:cNvPr>
          <p:cNvSpPr txBox="1"/>
          <p:nvPr/>
        </p:nvSpPr>
        <p:spPr>
          <a:xfrm>
            <a:off x="9219602" y="3939154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Standalone Apps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465290-A587-4AA9-9889-E3B78EA80B1C}"/>
              </a:ext>
            </a:extLst>
          </p:cNvPr>
          <p:cNvGrpSpPr/>
          <p:nvPr/>
        </p:nvGrpSpPr>
        <p:grpSpPr>
          <a:xfrm>
            <a:off x="4120545" y="1324986"/>
            <a:ext cx="3950910" cy="3927317"/>
            <a:chOff x="4120265" y="1600913"/>
            <a:chExt cx="3951470" cy="39278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75166A-5487-42C7-8A75-CBB971BF9453}"/>
                </a:ext>
              </a:extLst>
            </p:cNvPr>
            <p:cNvSpPr/>
            <p:nvPr/>
          </p:nvSpPr>
          <p:spPr bwMode="auto">
            <a:xfrm>
              <a:off x="4596872" y="4012578"/>
              <a:ext cx="2998258" cy="1291372"/>
            </a:xfrm>
            <a:custGeom>
              <a:avLst/>
              <a:gdLst>
                <a:gd name="connsiteX0" fmla="*/ 593085 w 3007137"/>
                <a:gd name="connsiteY0" fmla="*/ 0 h 1295196"/>
                <a:gd name="connsiteX1" fmla="*/ 611556 w 3007137"/>
                <a:gd name="connsiteY1" fmla="*/ 30892 h 1295196"/>
                <a:gd name="connsiteX2" fmla="*/ 1505543 w 3007137"/>
                <a:gd name="connsiteY2" fmla="*/ 513848 h 1295196"/>
                <a:gd name="connsiteX3" fmla="*/ 2399531 w 3007137"/>
                <a:gd name="connsiteY3" fmla="*/ 30892 h 1295196"/>
                <a:gd name="connsiteX4" fmla="*/ 2414549 w 3007137"/>
                <a:gd name="connsiteY4" fmla="*/ 5774 h 1295196"/>
                <a:gd name="connsiteX5" fmla="*/ 3007137 w 3007137"/>
                <a:gd name="connsiteY5" fmla="*/ 517042 h 1295196"/>
                <a:gd name="connsiteX6" fmla="*/ 2936789 w 3007137"/>
                <a:gd name="connsiteY6" fmla="*/ 612230 h 1295196"/>
                <a:gd name="connsiteX7" fmla="*/ 1505543 w 3007137"/>
                <a:gd name="connsiteY7" fmla="*/ 1295196 h 1295196"/>
                <a:gd name="connsiteX8" fmla="*/ 74297 w 3007137"/>
                <a:gd name="connsiteY8" fmla="*/ 612230 h 1295196"/>
                <a:gd name="connsiteX9" fmla="*/ 0 w 3007137"/>
                <a:gd name="connsiteY9" fmla="*/ 511697 h 129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7137" h="1295196">
                  <a:moveTo>
                    <a:pt x="593085" y="0"/>
                  </a:moveTo>
                  <a:lnTo>
                    <a:pt x="611556" y="30892"/>
                  </a:lnTo>
                  <a:cubicBezTo>
                    <a:pt x="805300" y="322273"/>
                    <a:pt x="1133403" y="513848"/>
                    <a:pt x="1505543" y="513848"/>
                  </a:cubicBezTo>
                  <a:cubicBezTo>
                    <a:pt x="1877684" y="513848"/>
                    <a:pt x="2205786" y="322273"/>
                    <a:pt x="2399531" y="30892"/>
                  </a:cubicBezTo>
                  <a:lnTo>
                    <a:pt x="2414549" y="5774"/>
                  </a:lnTo>
                  <a:lnTo>
                    <a:pt x="3007137" y="517042"/>
                  </a:lnTo>
                  <a:lnTo>
                    <a:pt x="2936789" y="612230"/>
                  </a:lnTo>
                  <a:cubicBezTo>
                    <a:pt x="2596593" y="1029335"/>
                    <a:pt x="2081752" y="1295196"/>
                    <a:pt x="1505543" y="1295196"/>
                  </a:cubicBezTo>
                  <a:cubicBezTo>
                    <a:pt x="929334" y="1295196"/>
                    <a:pt x="414493" y="1029335"/>
                    <a:pt x="74297" y="612230"/>
                  </a:cubicBezTo>
                  <a:lnTo>
                    <a:pt x="0" y="511697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42565A-1A1D-4E7B-A583-4896305B0223}"/>
                </a:ext>
              </a:extLst>
            </p:cNvPr>
            <p:cNvSpPr/>
            <p:nvPr/>
          </p:nvSpPr>
          <p:spPr bwMode="auto">
            <a:xfrm>
              <a:off x="4120265" y="160091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Down">
                <a:avLst>
                  <a:gd name="adj" fmla="val 1856160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              Microsoft Flow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31FCC0B-1436-498D-B570-0D14D852842F}"/>
              </a:ext>
            </a:extLst>
          </p:cNvPr>
          <p:cNvSpPr txBox="1"/>
          <p:nvPr/>
        </p:nvSpPr>
        <p:spPr>
          <a:xfrm>
            <a:off x="675738" y="2546709"/>
            <a:ext cx="2625462" cy="8863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89612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</a:t>
            </a:r>
            <a:b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platform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BF3-8E1E-4821-AF2D-675D6B0D181C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6A1885-2A63-4A59-AAA0-964707D9347C}"/>
                </a:ext>
              </a:extLst>
            </p:cNvPr>
            <p:cNvSpPr/>
            <p:nvPr/>
          </p:nvSpPr>
          <p:spPr bwMode="auto">
            <a:xfrm>
              <a:off x="4241210" y="1554050"/>
              <a:ext cx="1831931" cy="2931979"/>
            </a:xfrm>
            <a:custGeom>
              <a:avLst/>
              <a:gdLst>
                <a:gd name="connsiteX0" fmla="*/ 1831931 w 1831931"/>
                <a:gd name="connsiteY0" fmla="*/ 0 h 2931979"/>
                <a:gd name="connsiteX1" fmla="*/ 1831931 w 1831931"/>
                <a:gd name="connsiteY1" fmla="*/ 781355 h 2931979"/>
                <a:gd name="connsiteX2" fmla="*/ 1744560 w 1831931"/>
                <a:gd name="connsiteY2" fmla="*/ 785838 h 2931979"/>
                <a:gd name="connsiteX3" fmla="*/ 776678 w 1831931"/>
                <a:gd name="connsiteY3" fmla="*/ 1875592 h 2931979"/>
                <a:gd name="connsiteX4" fmla="*/ 906801 w 1831931"/>
                <a:gd name="connsiteY4" fmla="*/ 2397729 h 2931979"/>
                <a:gd name="connsiteX5" fmla="*/ 918514 w 1831931"/>
                <a:gd name="connsiteY5" fmla="*/ 2417320 h 2931979"/>
                <a:gd name="connsiteX6" fmla="*/ 321997 w 1831931"/>
                <a:gd name="connsiteY6" fmla="*/ 2931979 h 2931979"/>
                <a:gd name="connsiteX7" fmla="*/ 316769 w 1831931"/>
                <a:gd name="connsiteY7" fmla="*/ 2924905 h 2931979"/>
                <a:gd name="connsiteX8" fmla="*/ 0 w 1831931"/>
                <a:gd name="connsiteY8" fmla="*/ 1875591 h 2931979"/>
                <a:gd name="connsiteX9" fmla="*/ 1665149 w 1831931"/>
                <a:gd name="connsiteY9" fmla="*/ 8522 h 293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1" h="2931979">
                  <a:moveTo>
                    <a:pt x="1831931" y="0"/>
                  </a:moveTo>
                  <a:lnTo>
                    <a:pt x="1831931" y="781355"/>
                  </a:lnTo>
                  <a:lnTo>
                    <a:pt x="1744560" y="785838"/>
                  </a:lnTo>
                  <a:cubicBezTo>
                    <a:pt x="1200915" y="841934"/>
                    <a:pt x="776678" y="1308425"/>
                    <a:pt x="776678" y="1875592"/>
                  </a:cubicBezTo>
                  <a:cubicBezTo>
                    <a:pt x="776678" y="2064648"/>
                    <a:pt x="823816" y="2242517"/>
                    <a:pt x="906801" y="2397729"/>
                  </a:cubicBezTo>
                  <a:lnTo>
                    <a:pt x="918514" y="2417320"/>
                  </a:lnTo>
                  <a:lnTo>
                    <a:pt x="321997" y="2931979"/>
                  </a:lnTo>
                  <a:lnTo>
                    <a:pt x="316769" y="2924905"/>
                  </a:lnTo>
                  <a:cubicBezTo>
                    <a:pt x="116778" y="2625372"/>
                    <a:pt x="0" y="2264281"/>
                    <a:pt x="0" y="1875591"/>
                  </a:cubicBezTo>
                  <a:cubicBezTo>
                    <a:pt x="0" y="903868"/>
                    <a:pt x="729860" y="104631"/>
                    <a:pt x="1665149" y="8522"/>
                  </a:cubicBez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9D718-E479-4C25-AAC2-AB0C006730A0}"/>
                </a:ext>
              </a:extLst>
            </p:cNvPr>
            <p:cNvSpPr/>
            <p:nvPr/>
          </p:nvSpPr>
          <p:spPr bwMode="auto">
            <a:xfrm rot="1782234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358182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PowerApps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6716E0-4731-4DC6-8DF8-821A6DCD9A82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9F507C-2D59-4F2B-97D0-201271C922E8}"/>
                </a:ext>
              </a:extLst>
            </p:cNvPr>
            <p:cNvSpPr/>
            <p:nvPr/>
          </p:nvSpPr>
          <p:spPr bwMode="auto">
            <a:xfrm>
              <a:off x="6118860" y="1554050"/>
              <a:ext cx="1831930" cy="2937323"/>
            </a:xfrm>
            <a:custGeom>
              <a:avLst/>
              <a:gdLst>
                <a:gd name="connsiteX0" fmla="*/ 0 w 1831930"/>
                <a:gd name="connsiteY0" fmla="*/ 0 h 2937323"/>
                <a:gd name="connsiteX1" fmla="*/ 166782 w 1831930"/>
                <a:gd name="connsiteY1" fmla="*/ 8522 h 2937323"/>
                <a:gd name="connsiteX2" fmla="*/ 1831930 w 1831930"/>
                <a:gd name="connsiteY2" fmla="*/ 1875591 h 2937323"/>
                <a:gd name="connsiteX3" fmla="*/ 1515161 w 1831930"/>
                <a:gd name="connsiteY3" fmla="*/ 2924905 h 2937323"/>
                <a:gd name="connsiteX4" fmla="*/ 1505984 w 1831930"/>
                <a:gd name="connsiteY4" fmla="*/ 2937323 h 2937323"/>
                <a:gd name="connsiteX5" fmla="*/ 909964 w 1831930"/>
                <a:gd name="connsiteY5" fmla="*/ 2423094 h 2937323"/>
                <a:gd name="connsiteX6" fmla="*/ 925130 w 1831930"/>
                <a:gd name="connsiteY6" fmla="*/ 2397729 h 2937323"/>
                <a:gd name="connsiteX7" fmla="*/ 1055252 w 1831930"/>
                <a:gd name="connsiteY7" fmla="*/ 1875592 h 2937323"/>
                <a:gd name="connsiteX8" fmla="*/ 87371 w 1831930"/>
                <a:gd name="connsiteY8" fmla="*/ 785838 h 2937323"/>
                <a:gd name="connsiteX9" fmla="*/ 0 w 1831930"/>
                <a:gd name="connsiteY9" fmla="*/ 781355 h 293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0" h="2937323">
                  <a:moveTo>
                    <a:pt x="0" y="0"/>
                  </a:moveTo>
                  <a:lnTo>
                    <a:pt x="166782" y="8522"/>
                  </a:lnTo>
                  <a:cubicBezTo>
                    <a:pt x="1102071" y="104631"/>
                    <a:pt x="1831930" y="903868"/>
                    <a:pt x="1831930" y="1875591"/>
                  </a:cubicBezTo>
                  <a:cubicBezTo>
                    <a:pt x="1831930" y="2264281"/>
                    <a:pt x="1715153" y="2625372"/>
                    <a:pt x="1515161" y="2924905"/>
                  </a:cubicBezTo>
                  <a:lnTo>
                    <a:pt x="1505984" y="2937323"/>
                  </a:lnTo>
                  <a:lnTo>
                    <a:pt x="909964" y="2423094"/>
                  </a:lnTo>
                  <a:lnTo>
                    <a:pt x="925130" y="2397729"/>
                  </a:lnTo>
                  <a:cubicBezTo>
                    <a:pt x="1008115" y="2242517"/>
                    <a:pt x="1055252" y="2064648"/>
                    <a:pt x="1055252" y="1875592"/>
                  </a:cubicBezTo>
                  <a:cubicBezTo>
                    <a:pt x="1055252" y="1308425"/>
                    <a:pt x="631016" y="841934"/>
                    <a:pt x="87371" y="785838"/>
                  </a:cubicBezTo>
                  <a:lnTo>
                    <a:pt x="0" y="781355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DA51A8-763C-4BE0-A770-BF40FF077ABE}"/>
                </a:ext>
              </a:extLst>
            </p:cNvPr>
            <p:cNvSpPr/>
            <p:nvPr/>
          </p:nvSpPr>
          <p:spPr bwMode="auto">
            <a:xfrm rot="388242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900535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 BI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DE213-A1AB-486E-A074-6FBFEE107C33}"/>
              </a:ext>
            </a:extLst>
          </p:cNvPr>
          <p:cNvGrpSpPr/>
          <p:nvPr/>
        </p:nvGrpSpPr>
        <p:grpSpPr>
          <a:xfrm>
            <a:off x="4727124" y="4195140"/>
            <a:ext cx="702989" cy="702989"/>
            <a:chOff x="4726930" y="4471473"/>
            <a:chExt cx="703088" cy="703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9904AC-5AC8-4398-A3BB-E711CC1C18D8}"/>
                </a:ext>
              </a:extLst>
            </p:cNvPr>
            <p:cNvSpPr/>
            <p:nvPr/>
          </p:nvSpPr>
          <p:spPr bwMode="auto">
            <a:xfrm>
              <a:off x="4726930" y="4471473"/>
              <a:ext cx="703088" cy="703088"/>
            </a:xfrm>
            <a:prstGeom prst="ellipse">
              <a:avLst/>
            </a:prstGeom>
            <a:solidFill>
              <a:srgbClr val="287E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602399-F02A-41AA-8404-EE78AC758454}"/>
                </a:ext>
              </a:extLst>
            </p:cNvPr>
            <p:cNvGrpSpPr/>
            <p:nvPr/>
          </p:nvGrpSpPr>
          <p:grpSpPr>
            <a:xfrm>
              <a:off x="4902990" y="4689695"/>
              <a:ext cx="350968" cy="266644"/>
              <a:chOff x="-1146792" y="678443"/>
              <a:chExt cx="1017587" cy="773113"/>
            </a:xfrm>
            <a:solidFill>
              <a:schemeClr val="accent5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7A21D2E9-A1E1-44CB-8CAC-6248A09A8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D91445F0-9509-494A-ACEA-0F659599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96D8E-FFFE-4F21-A25A-024465A1C020}"/>
              </a:ext>
            </a:extLst>
          </p:cNvPr>
          <p:cNvGrpSpPr/>
          <p:nvPr/>
        </p:nvGrpSpPr>
        <p:grpSpPr>
          <a:xfrm>
            <a:off x="5175333" y="1172627"/>
            <a:ext cx="702989" cy="702989"/>
            <a:chOff x="5057437" y="1364391"/>
            <a:chExt cx="820852" cy="82085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5FD8A5-E2CB-4730-B164-5DB25C154397}"/>
                </a:ext>
              </a:extLst>
            </p:cNvPr>
            <p:cNvSpPr/>
            <p:nvPr/>
          </p:nvSpPr>
          <p:spPr bwMode="auto">
            <a:xfrm>
              <a:off x="5057437" y="1364391"/>
              <a:ext cx="820852" cy="820852"/>
            </a:xfrm>
            <a:prstGeom prst="ellipse">
              <a:avLst/>
            </a:prstGeom>
            <a:solidFill>
              <a:srgbClr val="74277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B534C2B9-3380-4320-BE3B-DB05791718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0297" y="1630479"/>
              <a:ext cx="375132" cy="288676"/>
              <a:chOff x="2880" y="2176"/>
              <a:chExt cx="256" cy="197"/>
            </a:xfrm>
            <a:solidFill>
              <a:schemeClr val="accent5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3584DC-D0C7-4E12-9A53-D6F03EBB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BE716455-04DF-47D0-9CC1-0A0258B4C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BAA8F8B-E484-480A-8C5E-28D494755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399689DE-D626-4F0A-B019-56B2A854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03A9043-C58E-44C2-A355-DE6FDFC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244F0-E1B3-4494-9C17-C75D487EF298}"/>
              </a:ext>
            </a:extLst>
          </p:cNvPr>
          <p:cNvGrpSpPr/>
          <p:nvPr/>
        </p:nvGrpSpPr>
        <p:grpSpPr>
          <a:xfrm>
            <a:off x="7397058" y="3290003"/>
            <a:ext cx="702989" cy="702989"/>
            <a:chOff x="7568114" y="3458540"/>
            <a:chExt cx="820852" cy="82085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ABB74B-3926-4072-843A-46A9CC075733}"/>
                </a:ext>
              </a:extLst>
            </p:cNvPr>
            <p:cNvSpPr/>
            <p:nvPr/>
          </p:nvSpPr>
          <p:spPr bwMode="auto">
            <a:xfrm>
              <a:off x="7568114" y="3458540"/>
              <a:ext cx="820852" cy="820852"/>
            </a:xfrm>
            <a:prstGeom prst="ellipse">
              <a:avLst/>
            </a:prstGeom>
            <a:solidFill>
              <a:srgbClr val="F6CB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9854F442-BEE6-4B64-99D8-0C49457A83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89509" y="3725361"/>
              <a:ext cx="378063" cy="287211"/>
              <a:chOff x="4543" y="2176"/>
              <a:chExt cx="258" cy="196"/>
            </a:xfrm>
            <a:solidFill>
              <a:schemeClr val="accent5"/>
            </a:solidFill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5520E545-91D5-4825-91DB-1B4020D8F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71DC4B0-FBF2-421B-848A-E61558BB0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4C28F53D-2896-4ECB-A88A-9BCBCD5C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0E490C0D-D8D5-4DFF-829B-7AFC6B105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25E2FBA-C6EB-42E9-B382-D27CAB521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Hidden circle for Transition">
            <a:extLst>
              <a:ext uri="{FF2B5EF4-FFF2-40B4-BE49-F238E27FC236}">
                <a16:creationId xmlns:a16="http://schemas.microsoft.com/office/drawing/2014/main" id="{00F9DE78-B065-426E-95CA-C71648EE639F}"/>
              </a:ext>
            </a:extLst>
          </p:cNvPr>
          <p:cNvSpPr/>
          <p:nvPr/>
        </p:nvSpPr>
        <p:spPr bwMode="auto">
          <a:xfrm>
            <a:off x="4194107" y="1247605"/>
            <a:ext cx="3803790" cy="380379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B9FB3C-05DD-4087-A03D-4E99B77E54A3}"/>
              </a:ext>
            </a:extLst>
          </p:cNvPr>
          <p:cNvSpPr/>
          <p:nvPr/>
        </p:nvSpPr>
        <p:spPr>
          <a:xfrm>
            <a:off x="5459196" y="2998927"/>
            <a:ext cx="127360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1A4B2F6-831A-4E2E-B852-C3CF275193B6}"/>
              </a:ext>
            </a:extLst>
          </p:cNvPr>
          <p:cNvCxnSpPr>
            <a:cxnSpLocks/>
          </p:cNvCxnSpPr>
          <p:nvPr/>
        </p:nvCxnSpPr>
        <p:spPr>
          <a:xfrm>
            <a:off x="6096000" y="5465919"/>
            <a:ext cx="0" cy="35955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1905BC-5B3C-4C60-A7B6-A2495BEDE626}"/>
              </a:ext>
            </a:extLst>
          </p:cNvPr>
          <p:cNvSpPr/>
          <p:nvPr/>
        </p:nvSpPr>
        <p:spPr>
          <a:xfrm>
            <a:off x="4648912" y="5854824"/>
            <a:ext cx="289419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Common Data Service for Apps and </a:t>
            </a:r>
          </a:p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 Connectors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3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8596" y="2765618"/>
            <a:ext cx="1455024" cy="3108458"/>
            <a:chOff x="829811" y="2566481"/>
            <a:chExt cx="1484410" cy="3171239"/>
          </a:xfrm>
        </p:grpSpPr>
        <p:grpSp>
          <p:nvGrpSpPr>
            <p:cNvPr id="325" name="Group 324"/>
            <p:cNvGrpSpPr/>
            <p:nvPr/>
          </p:nvGrpSpPr>
          <p:grpSpPr>
            <a:xfrm>
              <a:off x="1083416" y="2566481"/>
              <a:ext cx="977200" cy="977199"/>
              <a:chOff x="494202" y="2768884"/>
              <a:chExt cx="452488" cy="452488"/>
            </a:xfrm>
          </p:grpSpPr>
          <p:sp>
            <p:nvSpPr>
              <p:cNvPr id="357" name="Oval 356"/>
              <p:cNvSpPr/>
              <p:nvPr/>
            </p:nvSpPr>
            <p:spPr bwMode="auto">
              <a:xfrm>
                <a:off x="494202" y="2768884"/>
                <a:ext cx="452488" cy="452488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358" name="Freeform 5"/>
              <p:cNvSpPr>
                <a:spLocks/>
              </p:cNvSpPr>
              <p:nvPr/>
            </p:nvSpPr>
            <p:spPr bwMode="auto">
              <a:xfrm>
                <a:off x="589436" y="2906815"/>
                <a:ext cx="262021" cy="176627"/>
              </a:xfrm>
              <a:custGeom>
                <a:avLst/>
                <a:gdLst>
                  <a:gd name="T0" fmla="*/ 39 w 170"/>
                  <a:gd name="T1" fmla="*/ 46 h 114"/>
                  <a:gd name="T2" fmla="*/ 85 w 170"/>
                  <a:gd name="T3" fmla="*/ 0 h 114"/>
                  <a:gd name="T4" fmla="*/ 127 w 170"/>
                  <a:gd name="T5" fmla="*/ 29 h 114"/>
                  <a:gd name="T6" fmla="*/ 128 w 170"/>
                  <a:gd name="T7" fmla="*/ 29 h 114"/>
                  <a:gd name="T8" fmla="*/ 170 w 170"/>
                  <a:gd name="T9" fmla="*/ 71 h 114"/>
                  <a:gd name="T10" fmla="*/ 128 w 170"/>
                  <a:gd name="T11" fmla="*/ 114 h 114"/>
                  <a:gd name="T12" fmla="*/ 34 w 170"/>
                  <a:gd name="T13" fmla="*/ 114 h 114"/>
                  <a:gd name="T14" fmla="*/ 0 w 170"/>
                  <a:gd name="T15" fmla="*/ 80 h 114"/>
                  <a:gd name="T16" fmla="*/ 34 w 170"/>
                  <a:gd name="T17" fmla="*/ 46 h 114"/>
                  <a:gd name="T18" fmla="*/ 39 w 170"/>
                  <a:gd name="T19" fmla="*/ 4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0" h="114">
                    <a:moveTo>
                      <a:pt x="39" y="46"/>
                    </a:moveTo>
                    <a:cubicBezTo>
                      <a:pt x="39" y="20"/>
                      <a:pt x="60" y="0"/>
                      <a:pt x="85" y="0"/>
                    </a:cubicBezTo>
                    <a:cubicBezTo>
                      <a:pt x="104" y="0"/>
                      <a:pt x="120" y="12"/>
                      <a:pt x="127" y="29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51" y="29"/>
                      <a:pt x="170" y="48"/>
                      <a:pt x="170" y="71"/>
                    </a:cubicBezTo>
                    <a:cubicBezTo>
                      <a:pt x="170" y="95"/>
                      <a:pt x="151" y="114"/>
                      <a:pt x="128" y="114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15" y="114"/>
                      <a:pt x="0" y="99"/>
                      <a:pt x="0" y="80"/>
                    </a:cubicBezTo>
                    <a:cubicBezTo>
                      <a:pt x="0" y="61"/>
                      <a:pt x="15" y="46"/>
                      <a:pt x="34" y="46"/>
                    </a:cubicBezTo>
                    <a:cubicBezTo>
                      <a:pt x="36" y="46"/>
                      <a:pt x="38" y="46"/>
                      <a:pt x="39" y="4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30" kern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326" name="Group 325"/>
            <p:cNvGrpSpPr/>
            <p:nvPr/>
          </p:nvGrpSpPr>
          <p:grpSpPr>
            <a:xfrm>
              <a:off x="1083416" y="4090768"/>
              <a:ext cx="977200" cy="977199"/>
              <a:chOff x="494202" y="3794843"/>
              <a:chExt cx="452488" cy="452488"/>
            </a:xfrm>
          </p:grpSpPr>
          <p:sp>
            <p:nvSpPr>
              <p:cNvPr id="327" name="Oval 326"/>
              <p:cNvSpPr/>
              <p:nvPr/>
            </p:nvSpPr>
            <p:spPr bwMode="auto">
              <a:xfrm>
                <a:off x="494202" y="3794843"/>
                <a:ext cx="452488" cy="452488"/>
              </a:xfrm>
              <a:prstGeom prst="ellipse">
                <a:avLst/>
              </a:prstGeom>
              <a:noFill/>
              <a:ln w="15875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713" rIns="0" bIns="457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961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328" name="Group 327"/>
              <p:cNvGrpSpPr/>
              <p:nvPr/>
            </p:nvGrpSpPr>
            <p:grpSpPr>
              <a:xfrm>
                <a:off x="603393" y="3907903"/>
                <a:ext cx="234107" cy="226369"/>
                <a:chOff x="1071984" y="3981142"/>
                <a:chExt cx="234107" cy="226369"/>
              </a:xfrm>
            </p:grpSpPr>
            <p:sp>
              <p:nvSpPr>
                <p:cNvPr id="329" name="Rectangle 56"/>
                <p:cNvSpPr>
                  <a:spLocks noChangeArrowheads="1"/>
                </p:cNvSpPr>
                <p:nvPr/>
              </p:nvSpPr>
              <p:spPr bwMode="auto">
                <a:xfrm>
                  <a:off x="1149375" y="4002425"/>
                  <a:ext cx="104478" cy="205086"/>
                </a:xfrm>
                <a:prstGeom prst="rect">
                  <a:avLst/>
                </a:prstGeom>
                <a:noFill/>
                <a:ln w="15875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0" name="Freeform 57"/>
                <p:cNvSpPr>
                  <a:spLocks/>
                </p:cNvSpPr>
                <p:nvPr/>
              </p:nvSpPr>
              <p:spPr bwMode="auto">
                <a:xfrm>
                  <a:off x="1071984" y="4054663"/>
                  <a:ext cx="58043" cy="152847"/>
                </a:xfrm>
                <a:custGeom>
                  <a:avLst/>
                  <a:gdLst>
                    <a:gd name="T0" fmla="*/ 60 w 60"/>
                    <a:gd name="T1" fmla="*/ 158 h 158"/>
                    <a:gd name="T2" fmla="*/ 0 w 60"/>
                    <a:gd name="T3" fmla="*/ 158 h 158"/>
                    <a:gd name="T4" fmla="*/ 0 w 60"/>
                    <a:gd name="T5" fmla="*/ 0 h 158"/>
                    <a:gd name="T6" fmla="*/ 60 w 60"/>
                    <a:gd name="T7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" h="158">
                      <a:moveTo>
                        <a:pt x="60" y="158"/>
                      </a:moveTo>
                      <a:lnTo>
                        <a:pt x="0" y="158"/>
                      </a:lnTo>
                      <a:lnTo>
                        <a:pt x="0" y="0"/>
                      </a:lnTo>
                      <a:lnTo>
                        <a:pt x="60" y="0"/>
                      </a:lnTo>
                    </a:path>
                  </a:pathLst>
                </a:custGeom>
                <a:noFill/>
                <a:ln w="15875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1" name="Freeform 58"/>
                <p:cNvSpPr>
                  <a:spLocks/>
                </p:cNvSpPr>
                <p:nvPr/>
              </p:nvSpPr>
              <p:spPr bwMode="auto">
                <a:xfrm>
                  <a:off x="1273200" y="4108837"/>
                  <a:ext cx="32891" cy="98673"/>
                </a:xfrm>
                <a:custGeom>
                  <a:avLst/>
                  <a:gdLst>
                    <a:gd name="T0" fmla="*/ 0 w 34"/>
                    <a:gd name="T1" fmla="*/ 102 h 102"/>
                    <a:gd name="T2" fmla="*/ 34 w 34"/>
                    <a:gd name="T3" fmla="*/ 102 h 102"/>
                    <a:gd name="T4" fmla="*/ 34 w 34"/>
                    <a:gd name="T5" fmla="*/ 0 h 102"/>
                    <a:gd name="T6" fmla="*/ 0 w 34"/>
                    <a:gd name="T7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4" h="102">
                      <a:moveTo>
                        <a:pt x="0" y="102"/>
                      </a:moveTo>
                      <a:lnTo>
                        <a:pt x="34" y="102"/>
                      </a:lnTo>
                      <a:lnTo>
                        <a:pt x="3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5875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2" name="Freeform 59"/>
                <p:cNvSpPr>
                  <a:spLocks/>
                </p:cNvSpPr>
                <p:nvPr/>
              </p:nvSpPr>
              <p:spPr bwMode="auto">
                <a:xfrm>
                  <a:off x="1189038" y="4169783"/>
                  <a:ext cx="25152" cy="37728"/>
                </a:xfrm>
                <a:custGeom>
                  <a:avLst/>
                  <a:gdLst>
                    <a:gd name="T0" fmla="*/ 19 w 19"/>
                    <a:gd name="T1" fmla="*/ 28 h 28"/>
                    <a:gd name="T2" fmla="*/ 19 w 19"/>
                    <a:gd name="T3" fmla="*/ 10 h 28"/>
                    <a:gd name="T4" fmla="*/ 9 w 19"/>
                    <a:gd name="T5" fmla="*/ 0 h 28"/>
                    <a:gd name="T6" fmla="*/ 0 w 19"/>
                    <a:gd name="T7" fmla="*/ 10 h 28"/>
                    <a:gd name="T8" fmla="*/ 0 w 19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5"/>
                        <a:pt x="15" y="0"/>
                        <a:pt x="9" y="0"/>
                      </a:cubicBezTo>
                      <a:cubicBezTo>
                        <a:pt x="4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5875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3" name="Rectangle 60"/>
                <p:cNvSpPr>
                  <a:spLocks noChangeArrowheads="1"/>
                </p:cNvSpPr>
                <p:nvPr/>
              </p:nvSpPr>
              <p:spPr bwMode="auto">
                <a:xfrm>
                  <a:off x="1168722" y="3981142"/>
                  <a:ext cx="29989" cy="21282"/>
                </a:xfrm>
                <a:prstGeom prst="rect">
                  <a:avLst/>
                </a:prstGeom>
                <a:noFill/>
                <a:ln w="15875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4" name="Rectangle 61"/>
                <p:cNvSpPr>
                  <a:spLocks noChangeArrowheads="1"/>
                </p:cNvSpPr>
                <p:nvPr/>
              </p:nvSpPr>
              <p:spPr bwMode="auto">
                <a:xfrm>
                  <a:off x="1226765" y="4020806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5" name="Rectangle 62"/>
                <p:cNvSpPr>
                  <a:spLocks noChangeArrowheads="1"/>
                </p:cNvSpPr>
                <p:nvPr/>
              </p:nvSpPr>
              <p:spPr bwMode="auto">
                <a:xfrm>
                  <a:off x="1226765" y="4048861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6" name="Rectangle 63"/>
                <p:cNvSpPr>
                  <a:spLocks noChangeArrowheads="1"/>
                </p:cNvSpPr>
                <p:nvPr/>
              </p:nvSpPr>
              <p:spPr bwMode="auto">
                <a:xfrm>
                  <a:off x="1226765" y="4075945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7" name="Rectangle 64"/>
                <p:cNvSpPr>
                  <a:spLocks noChangeArrowheads="1"/>
                </p:cNvSpPr>
                <p:nvPr/>
              </p:nvSpPr>
              <p:spPr bwMode="auto">
                <a:xfrm>
                  <a:off x="1226765" y="4104000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8" name="Rectangle 65"/>
                <p:cNvSpPr>
                  <a:spLocks noChangeArrowheads="1"/>
                </p:cNvSpPr>
                <p:nvPr/>
              </p:nvSpPr>
              <p:spPr bwMode="auto">
                <a:xfrm>
                  <a:off x="1226765" y="4130119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39" name="Rectangle 66"/>
                <p:cNvSpPr>
                  <a:spLocks noChangeArrowheads="1"/>
                </p:cNvSpPr>
                <p:nvPr/>
              </p:nvSpPr>
              <p:spPr bwMode="auto">
                <a:xfrm>
                  <a:off x="1166788" y="4020806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0" name="Rectangle 67"/>
                <p:cNvSpPr>
                  <a:spLocks noChangeArrowheads="1"/>
                </p:cNvSpPr>
                <p:nvPr/>
              </p:nvSpPr>
              <p:spPr bwMode="auto">
                <a:xfrm>
                  <a:off x="1166788" y="4048861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1" name="Rectangle 68"/>
                <p:cNvSpPr>
                  <a:spLocks noChangeArrowheads="1"/>
                </p:cNvSpPr>
                <p:nvPr/>
              </p:nvSpPr>
              <p:spPr bwMode="auto">
                <a:xfrm>
                  <a:off x="1166788" y="4075945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2" name="Rectangle 69"/>
                <p:cNvSpPr>
                  <a:spLocks noChangeArrowheads="1"/>
                </p:cNvSpPr>
                <p:nvPr/>
              </p:nvSpPr>
              <p:spPr bwMode="auto">
                <a:xfrm>
                  <a:off x="1166788" y="4104000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3" name="Rectangle 70"/>
                <p:cNvSpPr>
                  <a:spLocks noChangeArrowheads="1"/>
                </p:cNvSpPr>
                <p:nvPr/>
              </p:nvSpPr>
              <p:spPr bwMode="auto">
                <a:xfrm>
                  <a:off x="1166788" y="4130119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4" name="Rectangle 71"/>
                <p:cNvSpPr>
                  <a:spLocks noChangeArrowheads="1"/>
                </p:cNvSpPr>
                <p:nvPr/>
              </p:nvSpPr>
              <p:spPr bwMode="auto">
                <a:xfrm>
                  <a:off x="1195809" y="4020806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5" name="Rectangle 72"/>
                <p:cNvSpPr>
                  <a:spLocks noChangeArrowheads="1"/>
                </p:cNvSpPr>
                <p:nvPr/>
              </p:nvSpPr>
              <p:spPr bwMode="auto">
                <a:xfrm>
                  <a:off x="1195809" y="4048861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6" name="Rectangle 73"/>
                <p:cNvSpPr>
                  <a:spLocks noChangeArrowheads="1"/>
                </p:cNvSpPr>
                <p:nvPr/>
              </p:nvSpPr>
              <p:spPr bwMode="auto">
                <a:xfrm>
                  <a:off x="1195809" y="4075945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7" name="Rectangle 74"/>
                <p:cNvSpPr>
                  <a:spLocks noChangeArrowheads="1"/>
                </p:cNvSpPr>
                <p:nvPr/>
              </p:nvSpPr>
              <p:spPr bwMode="auto">
                <a:xfrm>
                  <a:off x="1195809" y="4104000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8" name="Rectangle 75"/>
                <p:cNvSpPr>
                  <a:spLocks noChangeArrowheads="1"/>
                </p:cNvSpPr>
                <p:nvPr/>
              </p:nvSpPr>
              <p:spPr bwMode="auto">
                <a:xfrm>
                  <a:off x="1195809" y="4130119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49" name="Rectangle 76"/>
                <p:cNvSpPr>
                  <a:spLocks noChangeArrowheads="1"/>
                </p:cNvSpPr>
                <p:nvPr/>
              </p:nvSpPr>
              <p:spPr bwMode="auto">
                <a:xfrm>
                  <a:off x="1090365" y="4075946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0" name="Rectangle 77"/>
                <p:cNvSpPr>
                  <a:spLocks noChangeArrowheads="1"/>
                </p:cNvSpPr>
                <p:nvPr/>
              </p:nvSpPr>
              <p:spPr bwMode="auto">
                <a:xfrm>
                  <a:off x="1090365" y="4104000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1" name="Rectangle 78"/>
                <p:cNvSpPr>
                  <a:spLocks noChangeArrowheads="1"/>
                </p:cNvSpPr>
                <p:nvPr/>
              </p:nvSpPr>
              <p:spPr bwMode="auto">
                <a:xfrm>
                  <a:off x="1090365" y="4130119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2" name="Rectangle 79"/>
                <p:cNvSpPr>
                  <a:spLocks noChangeArrowheads="1"/>
                </p:cNvSpPr>
                <p:nvPr/>
              </p:nvSpPr>
              <p:spPr bwMode="auto">
                <a:xfrm>
                  <a:off x="1119386" y="4075946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3" name="Rectangle 80"/>
                <p:cNvSpPr>
                  <a:spLocks noChangeArrowheads="1"/>
                </p:cNvSpPr>
                <p:nvPr/>
              </p:nvSpPr>
              <p:spPr bwMode="auto">
                <a:xfrm>
                  <a:off x="1119386" y="4104000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4" name="Rectangle 81"/>
                <p:cNvSpPr>
                  <a:spLocks noChangeArrowheads="1"/>
                </p:cNvSpPr>
                <p:nvPr/>
              </p:nvSpPr>
              <p:spPr bwMode="auto">
                <a:xfrm>
                  <a:off x="1119386" y="4130119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5" name="Rectangle 82"/>
                <p:cNvSpPr>
                  <a:spLocks noChangeArrowheads="1"/>
                </p:cNvSpPr>
                <p:nvPr/>
              </p:nvSpPr>
              <p:spPr bwMode="auto">
                <a:xfrm>
                  <a:off x="1090365" y="4158174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56" name="Rectangle 83"/>
                <p:cNvSpPr>
                  <a:spLocks noChangeArrowheads="1"/>
                </p:cNvSpPr>
                <p:nvPr/>
              </p:nvSpPr>
              <p:spPr bwMode="auto">
                <a:xfrm>
                  <a:off x="1119386" y="4158174"/>
                  <a:ext cx="10642" cy="10642"/>
                </a:xfrm>
                <a:prstGeom prst="rect">
                  <a:avLst/>
                </a:prstGeom>
                <a:solidFill>
                  <a:schemeClr val="tx2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384" name="Rectangle 383"/>
            <p:cNvSpPr/>
            <p:nvPr/>
          </p:nvSpPr>
          <p:spPr>
            <a:xfrm>
              <a:off x="960716" y="3596616"/>
              <a:ext cx="1197847" cy="382322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wrap="square" lIns="143407" tIns="89630" rIns="143407" bIns="89630" rtlCol="0" anchor="t" anchorCtr="0">
              <a:spAutoFit/>
            </a:bodyPr>
            <a:lstStyle/>
            <a:p>
              <a:pPr algn="ctr"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Cloud data</a:t>
              </a:r>
            </a:p>
          </p:txBody>
        </p:sp>
        <p:sp>
          <p:nvSpPr>
            <p:cNvPr id="385" name="Rectangle 384"/>
            <p:cNvSpPr/>
            <p:nvPr/>
          </p:nvSpPr>
          <p:spPr>
            <a:xfrm>
              <a:off x="829811" y="5157742"/>
              <a:ext cx="1484410" cy="579978"/>
            </a:xfrm>
            <a:prstGeom prst="rect">
              <a:avLst/>
            </a:prstGeom>
            <a:noFill/>
            <a:ln w="31750" cap="flat" cmpd="sng" algn="ctr">
              <a:noFill/>
              <a:prstDash val="solid"/>
            </a:ln>
            <a:effectLst/>
          </p:spPr>
          <p:txBody>
            <a:bodyPr wrap="square" lIns="143407" tIns="89630" rIns="143407" bIns="89630" rtlCol="0" anchor="t" anchorCtr="0">
              <a:spAutoFit/>
            </a:bodyPr>
            <a:lstStyle/>
            <a:p>
              <a:pPr algn="ctr"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On-premises data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0E166DB-F8B6-49E9-A47E-FFA4BAD78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39" y="466721"/>
            <a:ext cx="11237870" cy="1530419"/>
          </a:xfrm>
        </p:spPr>
        <p:txBody>
          <a:bodyPr/>
          <a:lstStyle/>
          <a:p>
            <a:r>
              <a:rPr lang="en-US" dirty="0"/>
              <a:t>Power BI: experience your data</a:t>
            </a:r>
            <a:br>
              <a:rPr lang="en-US" dirty="0"/>
            </a:br>
            <a:r>
              <a:rPr lang="en-US" sz="2745" spc="0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  <a:t>Any data, any way, anywhere</a:t>
            </a:r>
            <a:br>
              <a:rPr lang="en-US" sz="2745" dirty="0"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n-lt"/>
              </a:rPr>
            </a:br>
            <a:endParaRPr lang="en-US" dirty="0">
              <a:gradFill>
                <a:gsLst>
                  <a:gs pos="125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85" name="Freeform 51"/>
          <p:cNvSpPr>
            <a:spLocks/>
          </p:cNvSpPr>
          <p:nvPr/>
        </p:nvSpPr>
        <p:spPr bwMode="auto">
          <a:xfrm>
            <a:off x="9542093" y="4298695"/>
            <a:ext cx="183690" cy="196942"/>
          </a:xfrm>
          <a:custGeom>
            <a:avLst/>
            <a:gdLst>
              <a:gd name="connsiteX0" fmla="*/ 280681 w 604659"/>
              <a:gd name="connsiteY0" fmla="*/ 0 h 648281"/>
              <a:gd name="connsiteX1" fmla="*/ 604659 w 604659"/>
              <a:gd name="connsiteY1" fmla="*/ 324141 h 648281"/>
              <a:gd name="connsiteX2" fmla="*/ 592003 w 604659"/>
              <a:gd name="connsiteY2" fmla="*/ 336936 h 648281"/>
              <a:gd name="connsiteX3" fmla="*/ 592003 w 604659"/>
              <a:gd name="connsiteY3" fmla="*/ 338724 h 648281"/>
              <a:gd name="connsiteX4" fmla="*/ 590077 w 604659"/>
              <a:gd name="connsiteY4" fmla="*/ 338724 h 648281"/>
              <a:gd name="connsiteX5" fmla="*/ 280681 w 604659"/>
              <a:gd name="connsiteY5" fmla="*/ 648281 h 648281"/>
              <a:gd name="connsiteX6" fmla="*/ 268300 w 604659"/>
              <a:gd name="connsiteY6" fmla="*/ 635899 h 648281"/>
              <a:gd name="connsiteX7" fmla="*/ 565314 w 604659"/>
              <a:gd name="connsiteY7" fmla="*/ 338724 h 648281"/>
              <a:gd name="connsiteX8" fmla="*/ 1048 w 604659"/>
              <a:gd name="connsiteY8" fmla="*/ 338724 h 648281"/>
              <a:gd name="connsiteX9" fmla="*/ 0 w 604659"/>
              <a:gd name="connsiteY9" fmla="*/ 338724 h 648281"/>
              <a:gd name="connsiteX10" fmla="*/ 0 w 604659"/>
              <a:gd name="connsiteY10" fmla="*/ 308537 h 648281"/>
              <a:gd name="connsiteX11" fmla="*/ 979 w 604659"/>
              <a:gd name="connsiteY11" fmla="*/ 321114 h 648281"/>
              <a:gd name="connsiteX12" fmla="*/ 76435 w 604659"/>
              <a:gd name="connsiteY12" fmla="*/ 321114 h 648281"/>
              <a:gd name="connsiteX13" fmla="*/ 577007 w 604659"/>
              <a:gd name="connsiteY13" fmla="*/ 321114 h 648281"/>
              <a:gd name="connsiteX14" fmla="*/ 268300 w 604659"/>
              <a:gd name="connsiteY14" fmla="*/ 12383 h 648281"/>
              <a:gd name="connsiteX15" fmla="*/ 280681 w 604659"/>
              <a:gd name="connsiteY15" fmla="*/ 0 h 64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4659" h="648281">
                <a:moveTo>
                  <a:pt x="280681" y="0"/>
                </a:moveTo>
                <a:cubicBezTo>
                  <a:pt x="604659" y="324141"/>
                  <a:pt x="604659" y="324141"/>
                  <a:pt x="604659" y="324141"/>
                </a:cubicBezTo>
                <a:cubicBezTo>
                  <a:pt x="592003" y="336936"/>
                  <a:pt x="592003" y="336936"/>
                  <a:pt x="592003" y="336936"/>
                </a:cubicBezTo>
                <a:lnTo>
                  <a:pt x="592003" y="338724"/>
                </a:lnTo>
                <a:cubicBezTo>
                  <a:pt x="590077" y="338724"/>
                  <a:pt x="590077" y="338724"/>
                  <a:pt x="590077" y="338724"/>
                </a:cubicBezTo>
                <a:cubicBezTo>
                  <a:pt x="280681" y="648281"/>
                  <a:pt x="280681" y="648281"/>
                  <a:pt x="280681" y="648281"/>
                </a:cubicBezTo>
                <a:cubicBezTo>
                  <a:pt x="268300" y="635899"/>
                  <a:pt x="268300" y="635899"/>
                  <a:pt x="268300" y="635899"/>
                </a:cubicBezTo>
                <a:cubicBezTo>
                  <a:pt x="565314" y="338724"/>
                  <a:pt x="565314" y="338724"/>
                  <a:pt x="565314" y="338724"/>
                </a:cubicBezTo>
                <a:cubicBezTo>
                  <a:pt x="193015" y="338724"/>
                  <a:pt x="53402" y="338724"/>
                  <a:pt x="1048" y="338724"/>
                </a:cubicBezTo>
                <a:lnTo>
                  <a:pt x="0" y="338724"/>
                </a:lnTo>
                <a:lnTo>
                  <a:pt x="0" y="308537"/>
                </a:lnTo>
                <a:lnTo>
                  <a:pt x="979" y="321114"/>
                </a:lnTo>
                <a:lnTo>
                  <a:pt x="76435" y="321114"/>
                </a:lnTo>
                <a:cubicBezTo>
                  <a:pt x="577007" y="321114"/>
                  <a:pt x="577007" y="321114"/>
                  <a:pt x="577007" y="321114"/>
                </a:cubicBezTo>
                <a:cubicBezTo>
                  <a:pt x="268300" y="12383"/>
                  <a:pt x="268300" y="12383"/>
                  <a:pt x="268300" y="12383"/>
                </a:cubicBezTo>
                <a:cubicBezTo>
                  <a:pt x="280681" y="0"/>
                  <a:pt x="280681" y="0"/>
                  <a:pt x="28068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353535"/>
            </a:solidFill>
          </a:ln>
          <a:extLst/>
        </p:spPr>
        <p:txBody>
          <a:bodyPr vert="horz" wrap="square" lIns="89593" tIns="44797" rIns="89593" bIns="44797" numCol="1" anchor="t" anchorCtr="0" compatLnSpc="1">
            <a:prstTxWarp prst="textNoShape">
              <a:avLst/>
            </a:prstTxWarp>
            <a:noAutofit/>
          </a:bodyPr>
          <a:lstStyle/>
          <a:p>
            <a:pPr defTabSz="895773">
              <a:defRPr/>
            </a:pPr>
            <a:endParaRPr lang="en-US" sz="1764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" name="Freeform 51"/>
          <p:cNvSpPr>
            <a:spLocks/>
          </p:cNvSpPr>
          <p:nvPr/>
        </p:nvSpPr>
        <p:spPr bwMode="auto">
          <a:xfrm>
            <a:off x="1773664" y="4185236"/>
            <a:ext cx="183690" cy="196942"/>
          </a:xfrm>
          <a:custGeom>
            <a:avLst/>
            <a:gdLst>
              <a:gd name="connsiteX0" fmla="*/ 280681 w 604659"/>
              <a:gd name="connsiteY0" fmla="*/ 0 h 648281"/>
              <a:gd name="connsiteX1" fmla="*/ 604659 w 604659"/>
              <a:gd name="connsiteY1" fmla="*/ 324141 h 648281"/>
              <a:gd name="connsiteX2" fmla="*/ 592003 w 604659"/>
              <a:gd name="connsiteY2" fmla="*/ 336936 h 648281"/>
              <a:gd name="connsiteX3" fmla="*/ 592003 w 604659"/>
              <a:gd name="connsiteY3" fmla="*/ 338724 h 648281"/>
              <a:gd name="connsiteX4" fmla="*/ 590077 w 604659"/>
              <a:gd name="connsiteY4" fmla="*/ 338724 h 648281"/>
              <a:gd name="connsiteX5" fmla="*/ 280681 w 604659"/>
              <a:gd name="connsiteY5" fmla="*/ 648281 h 648281"/>
              <a:gd name="connsiteX6" fmla="*/ 268300 w 604659"/>
              <a:gd name="connsiteY6" fmla="*/ 635899 h 648281"/>
              <a:gd name="connsiteX7" fmla="*/ 565314 w 604659"/>
              <a:gd name="connsiteY7" fmla="*/ 338724 h 648281"/>
              <a:gd name="connsiteX8" fmla="*/ 1048 w 604659"/>
              <a:gd name="connsiteY8" fmla="*/ 338724 h 648281"/>
              <a:gd name="connsiteX9" fmla="*/ 0 w 604659"/>
              <a:gd name="connsiteY9" fmla="*/ 338724 h 648281"/>
              <a:gd name="connsiteX10" fmla="*/ 0 w 604659"/>
              <a:gd name="connsiteY10" fmla="*/ 308537 h 648281"/>
              <a:gd name="connsiteX11" fmla="*/ 979 w 604659"/>
              <a:gd name="connsiteY11" fmla="*/ 321114 h 648281"/>
              <a:gd name="connsiteX12" fmla="*/ 76435 w 604659"/>
              <a:gd name="connsiteY12" fmla="*/ 321114 h 648281"/>
              <a:gd name="connsiteX13" fmla="*/ 577007 w 604659"/>
              <a:gd name="connsiteY13" fmla="*/ 321114 h 648281"/>
              <a:gd name="connsiteX14" fmla="*/ 268300 w 604659"/>
              <a:gd name="connsiteY14" fmla="*/ 12383 h 648281"/>
              <a:gd name="connsiteX15" fmla="*/ 280681 w 604659"/>
              <a:gd name="connsiteY15" fmla="*/ 0 h 64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4659" h="648281">
                <a:moveTo>
                  <a:pt x="280681" y="0"/>
                </a:moveTo>
                <a:cubicBezTo>
                  <a:pt x="604659" y="324141"/>
                  <a:pt x="604659" y="324141"/>
                  <a:pt x="604659" y="324141"/>
                </a:cubicBezTo>
                <a:cubicBezTo>
                  <a:pt x="592003" y="336936"/>
                  <a:pt x="592003" y="336936"/>
                  <a:pt x="592003" y="336936"/>
                </a:cubicBezTo>
                <a:lnTo>
                  <a:pt x="592003" y="338724"/>
                </a:lnTo>
                <a:cubicBezTo>
                  <a:pt x="590077" y="338724"/>
                  <a:pt x="590077" y="338724"/>
                  <a:pt x="590077" y="338724"/>
                </a:cubicBezTo>
                <a:cubicBezTo>
                  <a:pt x="280681" y="648281"/>
                  <a:pt x="280681" y="648281"/>
                  <a:pt x="280681" y="648281"/>
                </a:cubicBezTo>
                <a:cubicBezTo>
                  <a:pt x="268300" y="635899"/>
                  <a:pt x="268300" y="635899"/>
                  <a:pt x="268300" y="635899"/>
                </a:cubicBezTo>
                <a:cubicBezTo>
                  <a:pt x="565314" y="338724"/>
                  <a:pt x="565314" y="338724"/>
                  <a:pt x="565314" y="338724"/>
                </a:cubicBezTo>
                <a:cubicBezTo>
                  <a:pt x="193015" y="338724"/>
                  <a:pt x="53402" y="338724"/>
                  <a:pt x="1048" y="338724"/>
                </a:cubicBezTo>
                <a:lnTo>
                  <a:pt x="0" y="338724"/>
                </a:lnTo>
                <a:lnTo>
                  <a:pt x="0" y="308537"/>
                </a:lnTo>
                <a:lnTo>
                  <a:pt x="979" y="321114"/>
                </a:lnTo>
                <a:lnTo>
                  <a:pt x="76435" y="321114"/>
                </a:lnTo>
                <a:cubicBezTo>
                  <a:pt x="577007" y="321114"/>
                  <a:pt x="577007" y="321114"/>
                  <a:pt x="577007" y="321114"/>
                </a:cubicBezTo>
                <a:cubicBezTo>
                  <a:pt x="268300" y="12383"/>
                  <a:pt x="268300" y="12383"/>
                  <a:pt x="268300" y="12383"/>
                </a:cubicBezTo>
                <a:cubicBezTo>
                  <a:pt x="280681" y="0"/>
                  <a:pt x="280681" y="0"/>
                  <a:pt x="280681" y="0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353535"/>
            </a:solidFill>
          </a:ln>
          <a:extLst/>
        </p:spPr>
        <p:txBody>
          <a:bodyPr vert="horz" wrap="square" lIns="89593" tIns="44797" rIns="89593" bIns="44797" numCol="1" anchor="t" anchorCtr="0" compatLnSpc="1">
            <a:prstTxWarp prst="textNoShape">
              <a:avLst/>
            </a:prstTxWarp>
            <a:noAutofit/>
          </a:bodyPr>
          <a:lstStyle/>
          <a:p>
            <a:pPr defTabSz="895773">
              <a:defRPr/>
            </a:pPr>
            <a:endParaRPr lang="en-US" sz="1764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0041042" y="2444377"/>
            <a:ext cx="1918571" cy="3383449"/>
            <a:chOff x="9994899" y="2492751"/>
            <a:chExt cx="1957320" cy="345178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045262-4484-4C1E-AE27-C93CF5ACDCEA}"/>
                </a:ext>
              </a:extLst>
            </p:cNvPr>
            <p:cNvSpPr txBox="1"/>
            <p:nvPr/>
          </p:nvSpPr>
          <p:spPr>
            <a:xfrm>
              <a:off x="10708083" y="2492751"/>
              <a:ext cx="745415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Web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3AD066-8206-42FE-AE8E-98308A1A4EF4}"/>
                </a:ext>
              </a:extLst>
            </p:cNvPr>
            <p:cNvSpPr txBox="1"/>
            <p:nvPr/>
          </p:nvSpPr>
          <p:spPr>
            <a:xfrm>
              <a:off x="10708083" y="3082699"/>
              <a:ext cx="984147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Mobile 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1B16DC2-92E5-4A6C-ABBA-0F02BE05DA75}"/>
                </a:ext>
              </a:extLst>
            </p:cNvPr>
            <p:cNvSpPr txBox="1"/>
            <p:nvPr/>
          </p:nvSpPr>
          <p:spPr>
            <a:xfrm>
              <a:off x="10708083" y="4284912"/>
              <a:ext cx="1244136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Embedded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F89A4F1-5F4A-4C6C-83DA-A384A2B9AF28}"/>
                </a:ext>
              </a:extLst>
            </p:cNvPr>
            <p:cNvSpPr txBox="1"/>
            <p:nvPr/>
          </p:nvSpPr>
          <p:spPr>
            <a:xfrm>
              <a:off x="10708083" y="3678423"/>
              <a:ext cx="771578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Excel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1F07600-D5EF-4A9B-B3F3-BF851DC36C5E}"/>
                </a:ext>
              </a:extLst>
            </p:cNvPr>
            <p:cNvSpPr txBox="1"/>
            <p:nvPr/>
          </p:nvSpPr>
          <p:spPr>
            <a:xfrm>
              <a:off x="10708083" y="4870342"/>
              <a:ext cx="1005404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Cortana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9994899" y="2732796"/>
              <a:ext cx="353567" cy="2986301"/>
              <a:chOff x="9961731" y="2732796"/>
              <a:chExt cx="589936" cy="2986301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790B86BC-0CF9-4D19-92E6-5510DC4C5B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3150" y="3924353"/>
                <a:ext cx="588517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145BECBC-E154-48B0-89A2-1638BCD1F560}"/>
                  </a:ext>
                </a:extLst>
              </p:cNvPr>
              <p:cNvCxnSpPr/>
              <p:nvPr/>
            </p:nvCxnSpPr>
            <p:spPr>
              <a:xfrm>
                <a:off x="9961731" y="2734171"/>
                <a:ext cx="589936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07ACEA67-20AE-43A4-80F9-9A69245B68C2}"/>
                  </a:ext>
                </a:extLst>
              </p:cNvPr>
              <p:cNvCxnSpPr/>
              <p:nvPr/>
            </p:nvCxnSpPr>
            <p:spPr>
              <a:xfrm>
                <a:off x="9961731" y="3329262"/>
                <a:ext cx="589936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9A6B67B-C125-49A9-8BA0-8887ED33D51B}"/>
                  </a:ext>
                </a:extLst>
              </p:cNvPr>
              <p:cNvCxnSpPr/>
              <p:nvPr/>
            </p:nvCxnSpPr>
            <p:spPr>
              <a:xfrm>
                <a:off x="9961731" y="5114535"/>
                <a:ext cx="589936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8D61486-D6F4-409F-80A5-7572C90BF0EB}"/>
                  </a:ext>
                </a:extLst>
              </p:cNvPr>
              <p:cNvCxnSpPr/>
              <p:nvPr/>
            </p:nvCxnSpPr>
            <p:spPr>
              <a:xfrm>
                <a:off x="9961731" y="2732796"/>
                <a:ext cx="0" cy="2986301"/>
              </a:xfrm>
              <a:prstGeom prst="line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82C530E6-0A66-4C11-B0D6-5C0B31AC0A27}"/>
                  </a:ext>
                </a:extLst>
              </p:cNvPr>
              <p:cNvCxnSpPr/>
              <p:nvPr/>
            </p:nvCxnSpPr>
            <p:spPr>
              <a:xfrm>
                <a:off x="9961731" y="4519444"/>
                <a:ext cx="589936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  <p:cxnSp>
            <p:nvCxnSpPr>
              <p:cNvPr id="82" name="Straight Arrow Connector 81">
                <a:extLst/>
              </p:cNvPr>
              <p:cNvCxnSpPr/>
              <p:nvPr/>
            </p:nvCxnSpPr>
            <p:spPr>
              <a:xfrm>
                <a:off x="9961731" y="5709624"/>
                <a:ext cx="589936" cy="0"/>
              </a:xfrm>
              <a:prstGeom prst="straightConnector1">
                <a:avLst/>
              </a:prstGeom>
              <a:solidFill>
                <a:srgbClr val="FFFFFF"/>
              </a:solidFill>
              <a:ln w="12700" cap="flat" cmpd="sng" algn="ctr">
                <a:solidFill>
                  <a:srgbClr val="353535"/>
                </a:solidFill>
                <a:prstDash val="solid"/>
                <a:headEnd type="none" w="med" len="med"/>
                <a:tailEnd type="arrow" w="med" len="sm"/>
              </a:ln>
              <a:effectLst/>
            </p:spPr>
          </p:cxnSp>
        </p:grpSp>
        <p:sp>
          <p:nvSpPr>
            <p:cNvPr id="83" name="TextBox 82">
              <a:extLst/>
            </p:cNvPr>
            <p:cNvSpPr txBox="1"/>
            <p:nvPr/>
          </p:nvSpPr>
          <p:spPr>
            <a:xfrm>
              <a:off x="10708083" y="5451413"/>
              <a:ext cx="774848" cy="493122"/>
            </a:xfrm>
            <a:prstGeom prst="rect">
              <a:avLst/>
            </a:prstGeom>
            <a:noFill/>
          </p:spPr>
          <p:txBody>
            <a:bodyPr wrap="none" lIns="179259" tIns="143407" rIns="179259" bIns="143407" rtlCol="0" anchor="ctr" anchorCtr="0">
              <a:spAutoFit/>
            </a:bodyPr>
            <a:lstStyle/>
            <a:p>
              <a:pPr defTabSz="861250">
                <a:lnSpc>
                  <a:spcPct val="90000"/>
                </a:lnSpc>
                <a:spcAft>
                  <a:spcPts val="565"/>
                </a:spcAft>
                <a:defRPr/>
              </a:pPr>
              <a:r>
                <a:rPr lang="en-US" sz="1371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/>
                  <a:cs typeface="Segoe UI Semilight" panose="020B0402040204020203" pitchFamily="34" charset="0"/>
                </a:rPr>
                <a:t>“……”</a:t>
              </a:r>
            </a:p>
          </p:txBody>
        </p:sp>
        <p:sp>
          <p:nvSpPr>
            <p:cNvPr id="92" name="excel"/>
            <p:cNvSpPr>
              <a:spLocks noChangeAspect="1" noEditPoints="1"/>
            </p:cNvSpPr>
            <p:nvPr/>
          </p:nvSpPr>
          <p:spPr bwMode="auto">
            <a:xfrm>
              <a:off x="10464437" y="3786840"/>
              <a:ext cx="292464" cy="292464"/>
            </a:xfrm>
            <a:custGeom>
              <a:avLst/>
              <a:gdLst>
                <a:gd name="T0" fmla="*/ 311 w 351"/>
                <a:gd name="T1" fmla="*/ 232 h 351"/>
                <a:gd name="T2" fmla="*/ 255 w 351"/>
                <a:gd name="T3" fmla="*/ 204 h 351"/>
                <a:gd name="T4" fmla="*/ 311 w 351"/>
                <a:gd name="T5" fmla="*/ 188 h 351"/>
                <a:gd name="T6" fmla="*/ 255 w 351"/>
                <a:gd name="T7" fmla="*/ 160 h 351"/>
                <a:gd name="T8" fmla="*/ 311 w 351"/>
                <a:gd name="T9" fmla="*/ 276 h 351"/>
                <a:gd name="T10" fmla="*/ 255 w 351"/>
                <a:gd name="T11" fmla="*/ 248 h 351"/>
                <a:gd name="T12" fmla="*/ 311 w 351"/>
                <a:gd name="T13" fmla="*/ 144 h 351"/>
                <a:gd name="T14" fmla="*/ 255 w 351"/>
                <a:gd name="T15" fmla="*/ 116 h 351"/>
                <a:gd name="T16" fmla="*/ 311 w 351"/>
                <a:gd name="T17" fmla="*/ 100 h 351"/>
                <a:gd name="T18" fmla="*/ 255 w 351"/>
                <a:gd name="T19" fmla="*/ 72 h 351"/>
                <a:gd name="T20" fmla="*/ 311 w 351"/>
                <a:gd name="T21" fmla="*/ 248 h 351"/>
                <a:gd name="T22" fmla="*/ 255 w 351"/>
                <a:gd name="T23" fmla="*/ 276 h 351"/>
                <a:gd name="T24" fmla="*/ 311 w 351"/>
                <a:gd name="T25" fmla="*/ 204 h 351"/>
                <a:gd name="T26" fmla="*/ 255 w 351"/>
                <a:gd name="T27" fmla="*/ 232 h 351"/>
                <a:gd name="T28" fmla="*/ 311 w 351"/>
                <a:gd name="T29" fmla="*/ 160 h 351"/>
                <a:gd name="T30" fmla="*/ 255 w 351"/>
                <a:gd name="T31" fmla="*/ 188 h 351"/>
                <a:gd name="T32" fmla="*/ 311 w 351"/>
                <a:gd name="T33" fmla="*/ 116 h 351"/>
                <a:gd name="T34" fmla="*/ 255 w 351"/>
                <a:gd name="T35" fmla="*/ 144 h 351"/>
                <a:gd name="T36" fmla="*/ 311 w 351"/>
                <a:gd name="T37" fmla="*/ 100 h 351"/>
                <a:gd name="T38" fmla="*/ 255 w 351"/>
                <a:gd name="T39" fmla="*/ 72 h 351"/>
                <a:gd name="T40" fmla="*/ 208 w 351"/>
                <a:gd name="T41" fmla="*/ 0 h 351"/>
                <a:gd name="T42" fmla="*/ 208 w 351"/>
                <a:gd name="T43" fmla="*/ 351 h 351"/>
                <a:gd name="T44" fmla="*/ 351 w 351"/>
                <a:gd name="T45" fmla="*/ 299 h 351"/>
                <a:gd name="T46" fmla="*/ 119 w 351"/>
                <a:gd name="T47" fmla="*/ 110 h 351"/>
                <a:gd name="T48" fmla="*/ 147 w 351"/>
                <a:gd name="T49" fmla="*/ 240 h 351"/>
                <a:gd name="T50" fmla="*/ 98 w 351"/>
                <a:gd name="T51" fmla="*/ 188 h 351"/>
                <a:gd name="T52" fmla="*/ 83 w 351"/>
                <a:gd name="T53" fmla="*/ 174 h 351"/>
                <a:gd name="T54" fmla="*/ 99 w 351"/>
                <a:gd name="T55" fmla="*/ 160 h 351"/>
                <a:gd name="T56" fmla="*/ 208 w 351"/>
                <a:gd name="T57" fmla="*/ 299 h 351"/>
                <a:gd name="T58" fmla="*/ 239 w 351"/>
                <a:gd name="T59" fmla="*/ 248 h 351"/>
                <a:gd name="T60" fmla="*/ 239 w 351"/>
                <a:gd name="T61" fmla="*/ 232 h 351"/>
                <a:gd name="T62" fmla="*/ 208 w 351"/>
                <a:gd name="T63" fmla="*/ 188 h 351"/>
                <a:gd name="T64" fmla="*/ 208 w 351"/>
                <a:gd name="T65" fmla="*/ 160 h 351"/>
                <a:gd name="T66" fmla="*/ 239 w 351"/>
                <a:gd name="T67" fmla="*/ 116 h 351"/>
                <a:gd name="T68" fmla="*/ 239 w 351"/>
                <a:gd name="T69" fmla="*/ 100 h 351"/>
                <a:gd name="T70" fmla="*/ 208 w 351"/>
                <a:gd name="T71" fmla="*/ 47 h 351"/>
                <a:gd name="T72" fmla="*/ 339 w 351"/>
                <a:gd name="T73" fmla="*/ 299 h 351"/>
                <a:gd name="T74" fmla="*/ 255 w 351"/>
                <a:gd name="T75" fmla="*/ 276 h 351"/>
                <a:gd name="T76" fmla="*/ 311 w 351"/>
                <a:gd name="T77" fmla="*/ 248 h 351"/>
                <a:gd name="T78" fmla="*/ 255 w 351"/>
                <a:gd name="T79" fmla="*/ 232 h 351"/>
                <a:gd name="T80" fmla="*/ 311 w 351"/>
                <a:gd name="T81" fmla="*/ 204 h 351"/>
                <a:gd name="T82" fmla="*/ 255 w 351"/>
                <a:gd name="T83" fmla="*/ 188 h 351"/>
                <a:gd name="T84" fmla="*/ 311 w 351"/>
                <a:gd name="T85" fmla="*/ 160 h 351"/>
                <a:gd name="T86" fmla="*/ 255 w 351"/>
                <a:gd name="T87" fmla="*/ 144 h 351"/>
                <a:gd name="T88" fmla="*/ 311 w 351"/>
                <a:gd name="T89" fmla="*/ 116 h 351"/>
                <a:gd name="T90" fmla="*/ 255 w 351"/>
                <a:gd name="T91" fmla="*/ 100 h 351"/>
                <a:gd name="T92" fmla="*/ 311 w 351"/>
                <a:gd name="T93" fmla="*/ 72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1" h="351">
                  <a:moveTo>
                    <a:pt x="255" y="204"/>
                  </a:moveTo>
                  <a:cubicBezTo>
                    <a:pt x="255" y="232"/>
                    <a:pt x="255" y="232"/>
                    <a:pt x="255" y="232"/>
                  </a:cubicBezTo>
                  <a:cubicBezTo>
                    <a:pt x="311" y="232"/>
                    <a:pt x="311" y="232"/>
                    <a:pt x="311" y="232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04"/>
                    <a:pt x="255" y="204"/>
                    <a:pt x="255" y="204"/>
                  </a:cubicBezTo>
                  <a:close/>
                  <a:moveTo>
                    <a:pt x="255" y="160"/>
                  </a:moveTo>
                  <a:cubicBezTo>
                    <a:pt x="255" y="188"/>
                    <a:pt x="255" y="188"/>
                    <a:pt x="255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60"/>
                    <a:pt x="311" y="160"/>
                    <a:pt x="311" y="160"/>
                  </a:cubicBezTo>
                  <a:cubicBezTo>
                    <a:pt x="255" y="160"/>
                    <a:pt x="255" y="160"/>
                    <a:pt x="255" y="160"/>
                  </a:cubicBezTo>
                  <a:cubicBezTo>
                    <a:pt x="255" y="160"/>
                    <a:pt x="255" y="160"/>
                    <a:pt x="255" y="160"/>
                  </a:cubicBezTo>
                  <a:close/>
                  <a:moveTo>
                    <a:pt x="255" y="248"/>
                  </a:moveTo>
                  <a:cubicBezTo>
                    <a:pt x="255" y="276"/>
                    <a:pt x="255" y="276"/>
                    <a:pt x="255" y="276"/>
                  </a:cubicBezTo>
                  <a:cubicBezTo>
                    <a:pt x="311" y="276"/>
                    <a:pt x="311" y="276"/>
                    <a:pt x="311" y="276"/>
                  </a:cubicBezTo>
                  <a:cubicBezTo>
                    <a:pt x="311" y="248"/>
                    <a:pt x="311" y="248"/>
                    <a:pt x="311" y="248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5" y="248"/>
                    <a:pt x="255" y="248"/>
                    <a:pt x="255" y="248"/>
                  </a:cubicBezTo>
                  <a:close/>
                  <a:moveTo>
                    <a:pt x="255" y="116"/>
                  </a:moveTo>
                  <a:cubicBezTo>
                    <a:pt x="255" y="144"/>
                    <a:pt x="255" y="144"/>
                    <a:pt x="255" y="144"/>
                  </a:cubicBezTo>
                  <a:cubicBezTo>
                    <a:pt x="311" y="144"/>
                    <a:pt x="311" y="144"/>
                    <a:pt x="311" y="144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255" y="116"/>
                    <a:pt x="255" y="116"/>
                    <a:pt x="255" y="116"/>
                  </a:cubicBezTo>
                  <a:cubicBezTo>
                    <a:pt x="255" y="116"/>
                    <a:pt x="255" y="116"/>
                    <a:pt x="255" y="116"/>
                  </a:cubicBezTo>
                  <a:close/>
                  <a:moveTo>
                    <a:pt x="255" y="72"/>
                  </a:moveTo>
                  <a:cubicBezTo>
                    <a:pt x="255" y="100"/>
                    <a:pt x="255" y="100"/>
                    <a:pt x="255" y="100"/>
                  </a:cubicBezTo>
                  <a:cubicBezTo>
                    <a:pt x="311" y="100"/>
                    <a:pt x="311" y="100"/>
                    <a:pt x="311" y="100"/>
                  </a:cubicBezTo>
                  <a:cubicBezTo>
                    <a:pt x="311" y="72"/>
                    <a:pt x="311" y="72"/>
                    <a:pt x="311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lose/>
                  <a:moveTo>
                    <a:pt x="255" y="276"/>
                  </a:moveTo>
                  <a:cubicBezTo>
                    <a:pt x="311" y="276"/>
                    <a:pt x="311" y="276"/>
                    <a:pt x="311" y="276"/>
                  </a:cubicBezTo>
                  <a:cubicBezTo>
                    <a:pt x="311" y="248"/>
                    <a:pt x="311" y="248"/>
                    <a:pt x="311" y="248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5" y="276"/>
                    <a:pt x="255" y="276"/>
                    <a:pt x="255" y="276"/>
                  </a:cubicBezTo>
                  <a:cubicBezTo>
                    <a:pt x="255" y="276"/>
                    <a:pt x="255" y="276"/>
                    <a:pt x="255" y="276"/>
                  </a:cubicBezTo>
                  <a:close/>
                  <a:moveTo>
                    <a:pt x="255" y="232"/>
                  </a:moveTo>
                  <a:cubicBezTo>
                    <a:pt x="311" y="232"/>
                    <a:pt x="311" y="232"/>
                    <a:pt x="311" y="232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255" y="204"/>
                    <a:pt x="255" y="204"/>
                    <a:pt x="255" y="204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255" y="232"/>
                    <a:pt x="255" y="232"/>
                    <a:pt x="255" y="232"/>
                  </a:cubicBezTo>
                  <a:close/>
                  <a:moveTo>
                    <a:pt x="255" y="188"/>
                  </a:moveTo>
                  <a:cubicBezTo>
                    <a:pt x="311" y="188"/>
                    <a:pt x="311" y="188"/>
                    <a:pt x="311" y="188"/>
                  </a:cubicBezTo>
                  <a:cubicBezTo>
                    <a:pt x="311" y="160"/>
                    <a:pt x="311" y="160"/>
                    <a:pt x="311" y="160"/>
                  </a:cubicBezTo>
                  <a:cubicBezTo>
                    <a:pt x="255" y="160"/>
                    <a:pt x="255" y="160"/>
                    <a:pt x="255" y="160"/>
                  </a:cubicBezTo>
                  <a:cubicBezTo>
                    <a:pt x="255" y="188"/>
                    <a:pt x="255" y="188"/>
                    <a:pt x="255" y="188"/>
                  </a:cubicBezTo>
                  <a:cubicBezTo>
                    <a:pt x="255" y="188"/>
                    <a:pt x="255" y="188"/>
                    <a:pt x="255" y="188"/>
                  </a:cubicBezTo>
                  <a:close/>
                  <a:moveTo>
                    <a:pt x="255" y="144"/>
                  </a:moveTo>
                  <a:cubicBezTo>
                    <a:pt x="311" y="144"/>
                    <a:pt x="311" y="144"/>
                    <a:pt x="311" y="144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255" y="116"/>
                    <a:pt x="255" y="116"/>
                    <a:pt x="255" y="116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lose/>
                  <a:moveTo>
                    <a:pt x="255" y="72"/>
                  </a:moveTo>
                  <a:cubicBezTo>
                    <a:pt x="255" y="100"/>
                    <a:pt x="255" y="100"/>
                    <a:pt x="255" y="100"/>
                  </a:cubicBezTo>
                  <a:cubicBezTo>
                    <a:pt x="311" y="100"/>
                    <a:pt x="311" y="100"/>
                    <a:pt x="311" y="100"/>
                  </a:cubicBezTo>
                  <a:cubicBezTo>
                    <a:pt x="311" y="72"/>
                    <a:pt x="311" y="72"/>
                    <a:pt x="311" y="72"/>
                  </a:cubicBezTo>
                  <a:cubicBezTo>
                    <a:pt x="255" y="72"/>
                    <a:pt x="255" y="72"/>
                    <a:pt x="255" y="72"/>
                  </a:cubicBezTo>
                  <a:cubicBezTo>
                    <a:pt x="255" y="72"/>
                    <a:pt x="255" y="72"/>
                    <a:pt x="255" y="72"/>
                  </a:cubicBezTo>
                  <a:close/>
                  <a:moveTo>
                    <a:pt x="339" y="35"/>
                  </a:moveTo>
                  <a:cubicBezTo>
                    <a:pt x="208" y="35"/>
                    <a:pt x="208" y="35"/>
                    <a:pt x="208" y="35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208" y="351"/>
                    <a:pt x="208" y="351"/>
                    <a:pt x="208" y="351"/>
                  </a:cubicBezTo>
                  <a:cubicBezTo>
                    <a:pt x="208" y="311"/>
                    <a:pt x="208" y="311"/>
                    <a:pt x="208" y="311"/>
                  </a:cubicBezTo>
                  <a:cubicBezTo>
                    <a:pt x="340" y="311"/>
                    <a:pt x="340" y="311"/>
                    <a:pt x="340" y="311"/>
                  </a:cubicBezTo>
                  <a:cubicBezTo>
                    <a:pt x="348" y="311"/>
                    <a:pt x="351" y="306"/>
                    <a:pt x="351" y="299"/>
                  </a:cubicBezTo>
                  <a:cubicBezTo>
                    <a:pt x="351" y="47"/>
                    <a:pt x="351" y="47"/>
                    <a:pt x="351" y="47"/>
                  </a:cubicBezTo>
                  <a:cubicBezTo>
                    <a:pt x="351" y="41"/>
                    <a:pt x="346" y="35"/>
                    <a:pt x="339" y="35"/>
                  </a:cubicBezTo>
                  <a:close/>
                  <a:moveTo>
                    <a:pt x="119" y="110"/>
                  </a:moveTo>
                  <a:cubicBezTo>
                    <a:pt x="146" y="107"/>
                    <a:pt x="146" y="107"/>
                    <a:pt x="146" y="107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147" y="240"/>
                    <a:pt x="147" y="240"/>
                    <a:pt x="147" y="240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98" y="188"/>
                    <a:pt x="98" y="188"/>
                    <a:pt x="98" y="188"/>
                  </a:cubicBezTo>
                  <a:cubicBezTo>
                    <a:pt x="98" y="188"/>
                    <a:pt x="98" y="188"/>
                    <a:pt x="98" y="188"/>
                  </a:cubicBezTo>
                  <a:cubicBezTo>
                    <a:pt x="78" y="237"/>
                    <a:pt x="78" y="237"/>
                    <a:pt x="78" y="237"/>
                  </a:cubicBezTo>
                  <a:cubicBezTo>
                    <a:pt x="52" y="234"/>
                    <a:pt x="52" y="234"/>
                    <a:pt x="52" y="23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99" y="160"/>
                    <a:pt x="99" y="160"/>
                    <a:pt x="99" y="160"/>
                  </a:cubicBezTo>
                  <a:lnTo>
                    <a:pt x="119" y="110"/>
                  </a:lnTo>
                  <a:close/>
                  <a:moveTo>
                    <a:pt x="339" y="299"/>
                  </a:moveTo>
                  <a:cubicBezTo>
                    <a:pt x="208" y="299"/>
                    <a:pt x="208" y="299"/>
                    <a:pt x="208" y="299"/>
                  </a:cubicBezTo>
                  <a:cubicBezTo>
                    <a:pt x="208" y="276"/>
                    <a:pt x="208" y="276"/>
                    <a:pt x="208" y="276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9" y="248"/>
                    <a:pt x="239" y="248"/>
                    <a:pt x="239" y="248"/>
                  </a:cubicBezTo>
                  <a:cubicBezTo>
                    <a:pt x="208" y="248"/>
                    <a:pt x="208" y="248"/>
                    <a:pt x="208" y="248"/>
                  </a:cubicBezTo>
                  <a:cubicBezTo>
                    <a:pt x="208" y="232"/>
                    <a:pt x="208" y="232"/>
                    <a:pt x="208" y="232"/>
                  </a:cubicBezTo>
                  <a:cubicBezTo>
                    <a:pt x="239" y="232"/>
                    <a:pt x="239" y="232"/>
                    <a:pt x="239" y="232"/>
                  </a:cubicBezTo>
                  <a:cubicBezTo>
                    <a:pt x="239" y="204"/>
                    <a:pt x="239" y="204"/>
                    <a:pt x="239" y="204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39" y="160"/>
                    <a:pt x="239" y="160"/>
                    <a:pt x="239" y="160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39" y="144"/>
                    <a:pt x="239" y="144"/>
                    <a:pt x="239" y="144"/>
                  </a:cubicBezTo>
                  <a:cubicBezTo>
                    <a:pt x="239" y="116"/>
                    <a:pt x="239" y="116"/>
                    <a:pt x="239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39" y="100"/>
                    <a:pt x="239" y="100"/>
                    <a:pt x="239" y="100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08" y="72"/>
                    <a:pt x="208" y="72"/>
                    <a:pt x="208" y="72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39" y="299"/>
                    <a:pt x="339" y="299"/>
                    <a:pt x="339" y="299"/>
                  </a:cubicBezTo>
                  <a:cubicBezTo>
                    <a:pt x="339" y="299"/>
                    <a:pt x="339" y="299"/>
                    <a:pt x="339" y="299"/>
                  </a:cubicBezTo>
                  <a:close/>
                  <a:moveTo>
                    <a:pt x="311" y="248"/>
                  </a:moveTo>
                  <a:cubicBezTo>
                    <a:pt x="255" y="248"/>
                    <a:pt x="255" y="248"/>
                    <a:pt x="255" y="248"/>
                  </a:cubicBezTo>
                  <a:cubicBezTo>
                    <a:pt x="255" y="276"/>
                    <a:pt x="255" y="276"/>
                    <a:pt x="255" y="276"/>
                  </a:cubicBezTo>
                  <a:cubicBezTo>
                    <a:pt x="311" y="276"/>
                    <a:pt x="311" y="276"/>
                    <a:pt x="311" y="276"/>
                  </a:cubicBezTo>
                  <a:cubicBezTo>
                    <a:pt x="311" y="248"/>
                    <a:pt x="311" y="248"/>
                    <a:pt x="311" y="248"/>
                  </a:cubicBezTo>
                  <a:cubicBezTo>
                    <a:pt x="311" y="248"/>
                    <a:pt x="311" y="248"/>
                    <a:pt x="311" y="248"/>
                  </a:cubicBezTo>
                  <a:close/>
                  <a:moveTo>
                    <a:pt x="311" y="204"/>
                  </a:moveTo>
                  <a:cubicBezTo>
                    <a:pt x="255" y="204"/>
                    <a:pt x="255" y="204"/>
                    <a:pt x="255" y="204"/>
                  </a:cubicBezTo>
                  <a:cubicBezTo>
                    <a:pt x="255" y="232"/>
                    <a:pt x="255" y="232"/>
                    <a:pt x="255" y="232"/>
                  </a:cubicBezTo>
                  <a:cubicBezTo>
                    <a:pt x="311" y="232"/>
                    <a:pt x="311" y="232"/>
                    <a:pt x="311" y="232"/>
                  </a:cubicBezTo>
                  <a:cubicBezTo>
                    <a:pt x="311" y="204"/>
                    <a:pt x="311" y="204"/>
                    <a:pt x="311" y="204"/>
                  </a:cubicBezTo>
                  <a:cubicBezTo>
                    <a:pt x="311" y="204"/>
                    <a:pt x="311" y="204"/>
                    <a:pt x="311" y="204"/>
                  </a:cubicBezTo>
                  <a:close/>
                  <a:moveTo>
                    <a:pt x="311" y="160"/>
                  </a:moveTo>
                  <a:cubicBezTo>
                    <a:pt x="255" y="160"/>
                    <a:pt x="255" y="160"/>
                    <a:pt x="255" y="160"/>
                  </a:cubicBezTo>
                  <a:cubicBezTo>
                    <a:pt x="255" y="188"/>
                    <a:pt x="255" y="188"/>
                    <a:pt x="255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60"/>
                    <a:pt x="311" y="160"/>
                    <a:pt x="311" y="160"/>
                  </a:cubicBezTo>
                  <a:cubicBezTo>
                    <a:pt x="311" y="160"/>
                    <a:pt x="311" y="160"/>
                    <a:pt x="311" y="160"/>
                  </a:cubicBezTo>
                  <a:close/>
                  <a:moveTo>
                    <a:pt x="311" y="116"/>
                  </a:moveTo>
                  <a:cubicBezTo>
                    <a:pt x="255" y="116"/>
                    <a:pt x="255" y="116"/>
                    <a:pt x="255" y="116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311" y="144"/>
                    <a:pt x="311" y="144"/>
                    <a:pt x="311" y="144"/>
                  </a:cubicBezTo>
                  <a:cubicBezTo>
                    <a:pt x="311" y="116"/>
                    <a:pt x="311" y="116"/>
                    <a:pt x="311" y="116"/>
                  </a:cubicBezTo>
                  <a:cubicBezTo>
                    <a:pt x="311" y="116"/>
                    <a:pt x="311" y="116"/>
                    <a:pt x="311" y="116"/>
                  </a:cubicBezTo>
                  <a:close/>
                  <a:moveTo>
                    <a:pt x="311" y="72"/>
                  </a:moveTo>
                  <a:cubicBezTo>
                    <a:pt x="255" y="72"/>
                    <a:pt x="255" y="72"/>
                    <a:pt x="255" y="72"/>
                  </a:cubicBezTo>
                  <a:cubicBezTo>
                    <a:pt x="255" y="100"/>
                    <a:pt x="255" y="100"/>
                    <a:pt x="255" y="100"/>
                  </a:cubicBezTo>
                  <a:cubicBezTo>
                    <a:pt x="311" y="100"/>
                    <a:pt x="311" y="100"/>
                    <a:pt x="311" y="100"/>
                  </a:cubicBezTo>
                  <a:cubicBezTo>
                    <a:pt x="311" y="72"/>
                    <a:pt x="311" y="72"/>
                    <a:pt x="311" y="72"/>
                  </a:cubicBezTo>
                  <a:cubicBezTo>
                    <a:pt x="311" y="72"/>
                    <a:pt x="311" y="72"/>
                    <a:pt x="311" y="72"/>
                  </a:cubicBezTo>
                  <a:close/>
                </a:path>
              </a:pathLst>
            </a:custGeom>
            <a:solidFill>
              <a:srgbClr val="525252"/>
            </a:solidFill>
            <a:ln>
              <a:noFill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882">
                <a:solidFill>
                  <a:srgbClr val="353535"/>
                </a:solidFill>
                <a:latin typeface="Segoe UI Semilight"/>
              </a:endParaRPr>
            </a:p>
          </p:txBody>
        </p:sp>
        <p:grpSp>
          <p:nvGrpSpPr>
            <p:cNvPr id="94" name="cortana"/>
            <p:cNvGrpSpPr>
              <a:grpSpLocks noChangeAspect="1"/>
            </p:cNvGrpSpPr>
            <p:nvPr/>
          </p:nvGrpSpPr>
          <p:grpSpPr bwMode="auto">
            <a:xfrm>
              <a:off x="10445226" y="4953880"/>
              <a:ext cx="314294" cy="314294"/>
              <a:chOff x="2059" y="1500"/>
              <a:chExt cx="248" cy="248"/>
            </a:xfrm>
            <a:solidFill>
              <a:srgbClr val="525252"/>
            </a:solidFill>
          </p:grpSpPr>
          <p:sp>
            <p:nvSpPr>
              <p:cNvPr id="95" name="Freeform 21"/>
              <p:cNvSpPr>
                <a:spLocks noEditPoints="1"/>
              </p:cNvSpPr>
              <p:nvPr/>
            </p:nvSpPr>
            <p:spPr bwMode="auto">
              <a:xfrm>
                <a:off x="2059" y="1500"/>
                <a:ext cx="248" cy="248"/>
              </a:xfrm>
              <a:custGeom>
                <a:avLst/>
                <a:gdLst>
                  <a:gd name="T0" fmla="*/ 171 w 342"/>
                  <a:gd name="T1" fmla="*/ 319 h 342"/>
                  <a:gd name="T2" fmla="*/ 131 w 342"/>
                  <a:gd name="T3" fmla="*/ 313 h 342"/>
                  <a:gd name="T4" fmla="*/ 96 w 342"/>
                  <a:gd name="T5" fmla="*/ 299 h 342"/>
                  <a:gd name="T6" fmla="*/ 67 w 342"/>
                  <a:gd name="T7" fmla="*/ 275 h 342"/>
                  <a:gd name="T8" fmla="*/ 43 w 342"/>
                  <a:gd name="T9" fmla="*/ 245 h 342"/>
                  <a:gd name="T10" fmla="*/ 29 w 342"/>
                  <a:gd name="T11" fmla="*/ 211 h 342"/>
                  <a:gd name="T12" fmla="*/ 23 w 342"/>
                  <a:gd name="T13" fmla="*/ 171 h 342"/>
                  <a:gd name="T14" fmla="*/ 29 w 342"/>
                  <a:gd name="T15" fmla="*/ 132 h 342"/>
                  <a:gd name="T16" fmla="*/ 43 w 342"/>
                  <a:gd name="T17" fmla="*/ 97 h 342"/>
                  <a:gd name="T18" fmla="*/ 67 w 342"/>
                  <a:gd name="T19" fmla="*/ 67 h 342"/>
                  <a:gd name="T20" fmla="*/ 96 w 342"/>
                  <a:gd name="T21" fmla="*/ 44 h 342"/>
                  <a:gd name="T22" fmla="*/ 131 w 342"/>
                  <a:gd name="T23" fmla="*/ 29 h 342"/>
                  <a:gd name="T24" fmla="*/ 171 w 342"/>
                  <a:gd name="T25" fmla="*/ 24 h 342"/>
                  <a:gd name="T26" fmla="*/ 210 w 342"/>
                  <a:gd name="T27" fmla="*/ 29 h 342"/>
                  <a:gd name="T28" fmla="*/ 244 w 342"/>
                  <a:gd name="T29" fmla="*/ 44 h 342"/>
                  <a:gd name="T30" fmla="*/ 275 w 342"/>
                  <a:gd name="T31" fmla="*/ 67 h 342"/>
                  <a:gd name="T32" fmla="*/ 298 w 342"/>
                  <a:gd name="T33" fmla="*/ 97 h 342"/>
                  <a:gd name="T34" fmla="*/ 313 w 342"/>
                  <a:gd name="T35" fmla="*/ 132 h 342"/>
                  <a:gd name="T36" fmla="*/ 318 w 342"/>
                  <a:gd name="T37" fmla="*/ 171 h 342"/>
                  <a:gd name="T38" fmla="*/ 313 w 342"/>
                  <a:gd name="T39" fmla="*/ 211 h 342"/>
                  <a:gd name="T40" fmla="*/ 298 w 342"/>
                  <a:gd name="T41" fmla="*/ 245 h 342"/>
                  <a:gd name="T42" fmla="*/ 275 w 342"/>
                  <a:gd name="T43" fmla="*/ 275 h 342"/>
                  <a:gd name="T44" fmla="*/ 244 w 342"/>
                  <a:gd name="T45" fmla="*/ 299 h 342"/>
                  <a:gd name="T46" fmla="*/ 210 w 342"/>
                  <a:gd name="T47" fmla="*/ 313 h 342"/>
                  <a:gd name="T48" fmla="*/ 171 w 342"/>
                  <a:gd name="T49" fmla="*/ 319 h 342"/>
                  <a:gd name="T50" fmla="*/ 171 w 342"/>
                  <a:gd name="T51" fmla="*/ 0 h 342"/>
                  <a:gd name="T52" fmla="*/ 125 w 342"/>
                  <a:gd name="T53" fmla="*/ 6 h 342"/>
                  <a:gd name="T54" fmla="*/ 85 w 342"/>
                  <a:gd name="T55" fmla="*/ 24 h 342"/>
                  <a:gd name="T56" fmla="*/ 50 w 342"/>
                  <a:gd name="T57" fmla="*/ 51 h 342"/>
                  <a:gd name="T58" fmla="*/ 23 w 342"/>
                  <a:gd name="T59" fmla="*/ 85 h 342"/>
                  <a:gd name="T60" fmla="*/ 5 w 342"/>
                  <a:gd name="T61" fmla="*/ 126 h 342"/>
                  <a:gd name="T62" fmla="*/ 0 w 342"/>
                  <a:gd name="T63" fmla="*/ 171 h 342"/>
                  <a:gd name="T64" fmla="*/ 5 w 342"/>
                  <a:gd name="T65" fmla="*/ 216 h 342"/>
                  <a:gd name="T66" fmla="*/ 23 w 342"/>
                  <a:gd name="T67" fmla="*/ 257 h 342"/>
                  <a:gd name="T68" fmla="*/ 50 w 342"/>
                  <a:gd name="T69" fmla="*/ 292 h 342"/>
                  <a:gd name="T70" fmla="*/ 85 w 342"/>
                  <a:gd name="T71" fmla="*/ 319 h 342"/>
                  <a:gd name="T72" fmla="*/ 125 w 342"/>
                  <a:gd name="T73" fmla="*/ 336 h 342"/>
                  <a:gd name="T74" fmla="*/ 171 w 342"/>
                  <a:gd name="T75" fmla="*/ 342 h 342"/>
                  <a:gd name="T76" fmla="*/ 215 w 342"/>
                  <a:gd name="T77" fmla="*/ 336 h 342"/>
                  <a:gd name="T78" fmla="*/ 257 w 342"/>
                  <a:gd name="T79" fmla="*/ 319 h 342"/>
                  <a:gd name="T80" fmla="*/ 291 w 342"/>
                  <a:gd name="T81" fmla="*/ 292 h 342"/>
                  <a:gd name="T82" fmla="*/ 318 w 342"/>
                  <a:gd name="T83" fmla="*/ 257 h 342"/>
                  <a:gd name="T84" fmla="*/ 335 w 342"/>
                  <a:gd name="T85" fmla="*/ 216 h 342"/>
                  <a:gd name="T86" fmla="*/ 342 w 342"/>
                  <a:gd name="T87" fmla="*/ 171 h 342"/>
                  <a:gd name="T88" fmla="*/ 335 w 342"/>
                  <a:gd name="T89" fmla="*/ 126 h 342"/>
                  <a:gd name="T90" fmla="*/ 318 w 342"/>
                  <a:gd name="T91" fmla="*/ 85 h 342"/>
                  <a:gd name="T92" fmla="*/ 291 w 342"/>
                  <a:gd name="T93" fmla="*/ 51 h 342"/>
                  <a:gd name="T94" fmla="*/ 257 w 342"/>
                  <a:gd name="T95" fmla="*/ 24 h 342"/>
                  <a:gd name="T96" fmla="*/ 215 w 342"/>
                  <a:gd name="T97" fmla="*/ 6 h 342"/>
                  <a:gd name="T98" fmla="*/ 171 w 342"/>
                  <a:gd name="T99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2" h="342">
                    <a:moveTo>
                      <a:pt x="171" y="319"/>
                    </a:moveTo>
                    <a:cubicBezTo>
                      <a:pt x="157" y="319"/>
                      <a:pt x="144" y="317"/>
                      <a:pt x="131" y="313"/>
                    </a:cubicBezTo>
                    <a:cubicBezTo>
                      <a:pt x="119" y="310"/>
                      <a:pt x="107" y="304"/>
                      <a:pt x="96" y="299"/>
                    </a:cubicBezTo>
                    <a:cubicBezTo>
                      <a:pt x="86" y="292"/>
                      <a:pt x="76" y="284"/>
                      <a:pt x="67" y="275"/>
                    </a:cubicBezTo>
                    <a:cubicBezTo>
                      <a:pt x="58" y="266"/>
                      <a:pt x="50" y="256"/>
                      <a:pt x="43" y="245"/>
                    </a:cubicBezTo>
                    <a:cubicBezTo>
                      <a:pt x="36" y="235"/>
                      <a:pt x="32" y="223"/>
                      <a:pt x="29" y="211"/>
                    </a:cubicBezTo>
                    <a:cubicBezTo>
                      <a:pt x="25" y="198"/>
                      <a:pt x="23" y="185"/>
                      <a:pt x="23" y="171"/>
                    </a:cubicBezTo>
                    <a:cubicBezTo>
                      <a:pt x="23" y="158"/>
                      <a:pt x="25" y="145"/>
                      <a:pt x="29" y="132"/>
                    </a:cubicBezTo>
                    <a:cubicBezTo>
                      <a:pt x="32" y="120"/>
                      <a:pt x="36" y="108"/>
                      <a:pt x="43" y="97"/>
                    </a:cubicBezTo>
                    <a:cubicBezTo>
                      <a:pt x="50" y="86"/>
                      <a:pt x="58" y="76"/>
                      <a:pt x="67" y="67"/>
                    </a:cubicBezTo>
                    <a:cubicBezTo>
                      <a:pt x="76" y="58"/>
                      <a:pt x="86" y="51"/>
                      <a:pt x="96" y="44"/>
                    </a:cubicBezTo>
                    <a:cubicBezTo>
                      <a:pt x="107" y="37"/>
                      <a:pt x="119" y="33"/>
                      <a:pt x="131" y="29"/>
                    </a:cubicBezTo>
                    <a:cubicBezTo>
                      <a:pt x="144" y="26"/>
                      <a:pt x="157" y="24"/>
                      <a:pt x="171" y="24"/>
                    </a:cubicBezTo>
                    <a:cubicBezTo>
                      <a:pt x="184" y="24"/>
                      <a:pt x="197" y="26"/>
                      <a:pt x="210" y="29"/>
                    </a:cubicBezTo>
                    <a:cubicBezTo>
                      <a:pt x="222" y="33"/>
                      <a:pt x="234" y="37"/>
                      <a:pt x="244" y="44"/>
                    </a:cubicBezTo>
                    <a:cubicBezTo>
                      <a:pt x="256" y="51"/>
                      <a:pt x="266" y="58"/>
                      <a:pt x="275" y="67"/>
                    </a:cubicBezTo>
                    <a:cubicBezTo>
                      <a:pt x="283" y="76"/>
                      <a:pt x="291" y="86"/>
                      <a:pt x="298" y="97"/>
                    </a:cubicBezTo>
                    <a:cubicBezTo>
                      <a:pt x="304" y="108"/>
                      <a:pt x="309" y="120"/>
                      <a:pt x="313" y="132"/>
                    </a:cubicBezTo>
                    <a:cubicBezTo>
                      <a:pt x="316" y="145"/>
                      <a:pt x="318" y="158"/>
                      <a:pt x="318" y="171"/>
                    </a:cubicBezTo>
                    <a:cubicBezTo>
                      <a:pt x="318" y="185"/>
                      <a:pt x="316" y="198"/>
                      <a:pt x="313" y="211"/>
                    </a:cubicBezTo>
                    <a:cubicBezTo>
                      <a:pt x="309" y="223"/>
                      <a:pt x="304" y="235"/>
                      <a:pt x="298" y="245"/>
                    </a:cubicBezTo>
                    <a:cubicBezTo>
                      <a:pt x="291" y="256"/>
                      <a:pt x="283" y="266"/>
                      <a:pt x="275" y="275"/>
                    </a:cubicBezTo>
                    <a:cubicBezTo>
                      <a:pt x="266" y="284"/>
                      <a:pt x="256" y="292"/>
                      <a:pt x="244" y="299"/>
                    </a:cubicBezTo>
                    <a:cubicBezTo>
                      <a:pt x="234" y="304"/>
                      <a:pt x="222" y="310"/>
                      <a:pt x="210" y="313"/>
                    </a:cubicBezTo>
                    <a:cubicBezTo>
                      <a:pt x="197" y="317"/>
                      <a:pt x="184" y="319"/>
                      <a:pt x="171" y="319"/>
                    </a:cubicBezTo>
                    <a:moveTo>
                      <a:pt x="171" y="0"/>
                    </a:moveTo>
                    <a:cubicBezTo>
                      <a:pt x="155" y="0"/>
                      <a:pt x="139" y="3"/>
                      <a:pt x="125" y="6"/>
                    </a:cubicBezTo>
                    <a:cubicBezTo>
                      <a:pt x="110" y="10"/>
                      <a:pt x="97" y="16"/>
                      <a:pt x="85" y="24"/>
                    </a:cubicBezTo>
                    <a:cubicBezTo>
                      <a:pt x="71" y="32"/>
                      <a:pt x="60" y="41"/>
                      <a:pt x="50" y="51"/>
                    </a:cubicBezTo>
                    <a:cubicBezTo>
                      <a:pt x="40" y="61"/>
                      <a:pt x="31" y="72"/>
                      <a:pt x="23" y="85"/>
                    </a:cubicBezTo>
                    <a:cubicBezTo>
                      <a:pt x="15" y="98"/>
                      <a:pt x="10" y="111"/>
                      <a:pt x="5" y="126"/>
                    </a:cubicBezTo>
                    <a:cubicBezTo>
                      <a:pt x="2" y="140"/>
                      <a:pt x="0" y="156"/>
                      <a:pt x="0" y="171"/>
                    </a:cubicBezTo>
                    <a:cubicBezTo>
                      <a:pt x="0" y="187"/>
                      <a:pt x="2" y="202"/>
                      <a:pt x="5" y="216"/>
                    </a:cubicBezTo>
                    <a:cubicBezTo>
                      <a:pt x="10" y="231"/>
                      <a:pt x="15" y="245"/>
                      <a:pt x="23" y="257"/>
                    </a:cubicBezTo>
                    <a:cubicBezTo>
                      <a:pt x="31" y="270"/>
                      <a:pt x="40" y="282"/>
                      <a:pt x="50" y="292"/>
                    </a:cubicBezTo>
                    <a:cubicBezTo>
                      <a:pt x="60" y="302"/>
                      <a:pt x="71" y="311"/>
                      <a:pt x="85" y="319"/>
                    </a:cubicBezTo>
                    <a:cubicBezTo>
                      <a:pt x="97" y="326"/>
                      <a:pt x="110" y="332"/>
                      <a:pt x="125" y="336"/>
                    </a:cubicBezTo>
                    <a:cubicBezTo>
                      <a:pt x="139" y="340"/>
                      <a:pt x="155" y="342"/>
                      <a:pt x="171" y="342"/>
                    </a:cubicBezTo>
                    <a:cubicBezTo>
                      <a:pt x="186" y="342"/>
                      <a:pt x="201" y="340"/>
                      <a:pt x="215" y="336"/>
                    </a:cubicBezTo>
                    <a:cubicBezTo>
                      <a:pt x="230" y="332"/>
                      <a:pt x="244" y="326"/>
                      <a:pt x="257" y="319"/>
                    </a:cubicBezTo>
                    <a:cubicBezTo>
                      <a:pt x="269" y="311"/>
                      <a:pt x="281" y="302"/>
                      <a:pt x="291" y="292"/>
                    </a:cubicBezTo>
                    <a:cubicBezTo>
                      <a:pt x="301" y="282"/>
                      <a:pt x="310" y="270"/>
                      <a:pt x="318" y="257"/>
                    </a:cubicBezTo>
                    <a:cubicBezTo>
                      <a:pt x="325" y="245"/>
                      <a:pt x="332" y="231"/>
                      <a:pt x="335" y="216"/>
                    </a:cubicBezTo>
                    <a:cubicBezTo>
                      <a:pt x="339" y="202"/>
                      <a:pt x="342" y="187"/>
                      <a:pt x="342" y="171"/>
                    </a:cubicBezTo>
                    <a:cubicBezTo>
                      <a:pt x="342" y="156"/>
                      <a:pt x="339" y="140"/>
                      <a:pt x="335" y="126"/>
                    </a:cubicBezTo>
                    <a:cubicBezTo>
                      <a:pt x="332" y="111"/>
                      <a:pt x="325" y="98"/>
                      <a:pt x="318" y="85"/>
                    </a:cubicBezTo>
                    <a:cubicBezTo>
                      <a:pt x="310" y="72"/>
                      <a:pt x="301" y="61"/>
                      <a:pt x="291" y="51"/>
                    </a:cubicBezTo>
                    <a:cubicBezTo>
                      <a:pt x="281" y="41"/>
                      <a:pt x="269" y="32"/>
                      <a:pt x="257" y="24"/>
                    </a:cubicBezTo>
                    <a:cubicBezTo>
                      <a:pt x="244" y="16"/>
                      <a:pt x="230" y="10"/>
                      <a:pt x="215" y="6"/>
                    </a:cubicBezTo>
                    <a:cubicBezTo>
                      <a:pt x="201" y="3"/>
                      <a:pt x="186" y="0"/>
                      <a:pt x="171" y="0"/>
                    </a:cubicBezTo>
                  </a:path>
                </a:pathLst>
              </a:custGeom>
              <a:solidFill>
                <a:srgbClr val="000000">
                  <a:alpha val="41961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882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96" name="Freeform 22"/>
              <p:cNvSpPr>
                <a:spLocks noEditPoints="1"/>
              </p:cNvSpPr>
              <p:nvPr/>
            </p:nvSpPr>
            <p:spPr bwMode="auto">
              <a:xfrm>
                <a:off x="2072" y="1515"/>
                <a:ext cx="220" cy="219"/>
              </a:xfrm>
              <a:custGeom>
                <a:avLst/>
                <a:gdLst>
                  <a:gd name="T0" fmla="*/ 152 w 303"/>
                  <a:gd name="T1" fmla="*/ 0 h 303"/>
                  <a:gd name="T2" fmla="*/ 191 w 303"/>
                  <a:gd name="T3" fmla="*/ 6 h 303"/>
                  <a:gd name="T4" fmla="*/ 227 w 303"/>
                  <a:gd name="T5" fmla="*/ 20 h 303"/>
                  <a:gd name="T6" fmla="*/ 258 w 303"/>
                  <a:gd name="T7" fmla="*/ 44 h 303"/>
                  <a:gd name="T8" fmla="*/ 282 w 303"/>
                  <a:gd name="T9" fmla="*/ 75 h 303"/>
                  <a:gd name="T10" fmla="*/ 297 w 303"/>
                  <a:gd name="T11" fmla="*/ 111 h 303"/>
                  <a:gd name="T12" fmla="*/ 303 w 303"/>
                  <a:gd name="T13" fmla="*/ 151 h 303"/>
                  <a:gd name="T14" fmla="*/ 297 w 303"/>
                  <a:gd name="T15" fmla="*/ 191 h 303"/>
                  <a:gd name="T16" fmla="*/ 282 w 303"/>
                  <a:gd name="T17" fmla="*/ 227 h 303"/>
                  <a:gd name="T18" fmla="*/ 258 w 303"/>
                  <a:gd name="T19" fmla="*/ 258 h 303"/>
                  <a:gd name="T20" fmla="*/ 227 w 303"/>
                  <a:gd name="T21" fmla="*/ 281 h 303"/>
                  <a:gd name="T22" fmla="*/ 191 w 303"/>
                  <a:gd name="T23" fmla="*/ 297 h 303"/>
                  <a:gd name="T24" fmla="*/ 152 w 303"/>
                  <a:gd name="T25" fmla="*/ 303 h 303"/>
                  <a:gd name="T26" fmla="*/ 111 w 303"/>
                  <a:gd name="T27" fmla="*/ 297 h 303"/>
                  <a:gd name="T28" fmla="*/ 75 w 303"/>
                  <a:gd name="T29" fmla="*/ 281 h 303"/>
                  <a:gd name="T30" fmla="*/ 44 w 303"/>
                  <a:gd name="T31" fmla="*/ 258 h 303"/>
                  <a:gd name="T32" fmla="*/ 21 w 303"/>
                  <a:gd name="T33" fmla="*/ 227 h 303"/>
                  <a:gd name="T34" fmla="*/ 6 w 303"/>
                  <a:gd name="T35" fmla="*/ 191 h 303"/>
                  <a:gd name="T36" fmla="*/ 0 w 303"/>
                  <a:gd name="T37" fmla="*/ 151 h 303"/>
                  <a:gd name="T38" fmla="*/ 6 w 303"/>
                  <a:gd name="T39" fmla="*/ 111 h 303"/>
                  <a:gd name="T40" fmla="*/ 21 w 303"/>
                  <a:gd name="T41" fmla="*/ 75 h 303"/>
                  <a:gd name="T42" fmla="*/ 44 w 303"/>
                  <a:gd name="T43" fmla="*/ 44 h 303"/>
                  <a:gd name="T44" fmla="*/ 75 w 303"/>
                  <a:gd name="T45" fmla="*/ 20 h 303"/>
                  <a:gd name="T46" fmla="*/ 111 w 303"/>
                  <a:gd name="T47" fmla="*/ 6 h 303"/>
                  <a:gd name="T48" fmla="*/ 152 w 303"/>
                  <a:gd name="T49" fmla="*/ 0 h 303"/>
                  <a:gd name="T50" fmla="*/ 152 w 303"/>
                  <a:gd name="T51" fmla="*/ 272 h 303"/>
                  <a:gd name="T52" fmla="*/ 183 w 303"/>
                  <a:gd name="T53" fmla="*/ 269 h 303"/>
                  <a:gd name="T54" fmla="*/ 213 w 303"/>
                  <a:gd name="T55" fmla="*/ 256 h 303"/>
                  <a:gd name="T56" fmla="*/ 237 w 303"/>
                  <a:gd name="T57" fmla="*/ 237 h 303"/>
                  <a:gd name="T58" fmla="*/ 257 w 303"/>
                  <a:gd name="T59" fmla="*/ 212 h 303"/>
                  <a:gd name="T60" fmla="*/ 269 w 303"/>
                  <a:gd name="T61" fmla="*/ 184 h 303"/>
                  <a:gd name="T62" fmla="*/ 272 w 303"/>
                  <a:gd name="T63" fmla="*/ 151 h 303"/>
                  <a:gd name="T64" fmla="*/ 269 w 303"/>
                  <a:gd name="T65" fmla="*/ 119 h 303"/>
                  <a:gd name="T66" fmla="*/ 257 w 303"/>
                  <a:gd name="T67" fmla="*/ 90 h 303"/>
                  <a:gd name="T68" fmla="*/ 237 w 303"/>
                  <a:gd name="T69" fmla="*/ 66 h 303"/>
                  <a:gd name="T70" fmla="*/ 213 w 303"/>
                  <a:gd name="T71" fmla="*/ 46 h 303"/>
                  <a:gd name="T72" fmla="*/ 183 w 303"/>
                  <a:gd name="T73" fmla="*/ 34 h 303"/>
                  <a:gd name="T74" fmla="*/ 152 w 303"/>
                  <a:gd name="T75" fmla="*/ 29 h 303"/>
                  <a:gd name="T76" fmla="*/ 119 w 303"/>
                  <a:gd name="T77" fmla="*/ 34 h 303"/>
                  <a:gd name="T78" fmla="*/ 91 w 303"/>
                  <a:gd name="T79" fmla="*/ 46 h 303"/>
                  <a:gd name="T80" fmla="*/ 66 w 303"/>
                  <a:gd name="T81" fmla="*/ 66 h 303"/>
                  <a:gd name="T82" fmla="*/ 47 w 303"/>
                  <a:gd name="T83" fmla="*/ 90 h 303"/>
                  <a:gd name="T84" fmla="*/ 34 w 303"/>
                  <a:gd name="T85" fmla="*/ 119 h 303"/>
                  <a:gd name="T86" fmla="*/ 30 w 303"/>
                  <a:gd name="T87" fmla="*/ 151 h 303"/>
                  <a:gd name="T88" fmla="*/ 34 w 303"/>
                  <a:gd name="T89" fmla="*/ 183 h 303"/>
                  <a:gd name="T90" fmla="*/ 47 w 303"/>
                  <a:gd name="T91" fmla="*/ 212 h 303"/>
                  <a:gd name="T92" fmla="*/ 66 w 303"/>
                  <a:gd name="T93" fmla="*/ 237 h 303"/>
                  <a:gd name="T94" fmla="*/ 91 w 303"/>
                  <a:gd name="T95" fmla="*/ 256 h 303"/>
                  <a:gd name="T96" fmla="*/ 119 w 303"/>
                  <a:gd name="T97" fmla="*/ 269 h 303"/>
                  <a:gd name="T98" fmla="*/ 152 w 303"/>
                  <a:gd name="T99" fmla="*/ 27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3" h="303">
                    <a:moveTo>
                      <a:pt x="152" y="0"/>
                    </a:moveTo>
                    <a:cubicBezTo>
                      <a:pt x="165" y="0"/>
                      <a:pt x="179" y="2"/>
                      <a:pt x="191" y="6"/>
                    </a:cubicBezTo>
                    <a:cubicBezTo>
                      <a:pt x="205" y="9"/>
                      <a:pt x="216" y="15"/>
                      <a:pt x="227" y="20"/>
                    </a:cubicBezTo>
                    <a:cubicBezTo>
                      <a:pt x="239" y="27"/>
                      <a:pt x="249" y="35"/>
                      <a:pt x="258" y="44"/>
                    </a:cubicBezTo>
                    <a:cubicBezTo>
                      <a:pt x="268" y="53"/>
                      <a:pt x="275" y="63"/>
                      <a:pt x="282" y="75"/>
                    </a:cubicBezTo>
                    <a:cubicBezTo>
                      <a:pt x="288" y="86"/>
                      <a:pt x="294" y="98"/>
                      <a:pt x="297" y="111"/>
                    </a:cubicBezTo>
                    <a:cubicBezTo>
                      <a:pt x="301" y="124"/>
                      <a:pt x="303" y="138"/>
                      <a:pt x="303" y="151"/>
                    </a:cubicBezTo>
                    <a:cubicBezTo>
                      <a:pt x="303" y="165"/>
                      <a:pt x="301" y="179"/>
                      <a:pt x="297" y="191"/>
                    </a:cubicBezTo>
                    <a:cubicBezTo>
                      <a:pt x="294" y="205"/>
                      <a:pt x="288" y="216"/>
                      <a:pt x="282" y="227"/>
                    </a:cubicBezTo>
                    <a:cubicBezTo>
                      <a:pt x="275" y="238"/>
                      <a:pt x="268" y="249"/>
                      <a:pt x="258" y="258"/>
                    </a:cubicBezTo>
                    <a:cubicBezTo>
                      <a:pt x="249" y="268"/>
                      <a:pt x="239" y="275"/>
                      <a:pt x="227" y="281"/>
                    </a:cubicBezTo>
                    <a:cubicBezTo>
                      <a:pt x="216" y="288"/>
                      <a:pt x="205" y="294"/>
                      <a:pt x="191" y="297"/>
                    </a:cubicBezTo>
                    <a:cubicBezTo>
                      <a:pt x="179" y="301"/>
                      <a:pt x="165" y="303"/>
                      <a:pt x="152" y="303"/>
                    </a:cubicBezTo>
                    <a:cubicBezTo>
                      <a:pt x="138" y="303"/>
                      <a:pt x="124" y="301"/>
                      <a:pt x="111" y="297"/>
                    </a:cubicBezTo>
                    <a:cubicBezTo>
                      <a:pt x="98" y="294"/>
                      <a:pt x="86" y="288"/>
                      <a:pt x="75" y="281"/>
                    </a:cubicBezTo>
                    <a:cubicBezTo>
                      <a:pt x="63" y="275"/>
                      <a:pt x="53" y="268"/>
                      <a:pt x="44" y="258"/>
                    </a:cubicBezTo>
                    <a:cubicBezTo>
                      <a:pt x="35" y="249"/>
                      <a:pt x="27" y="238"/>
                      <a:pt x="21" y="227"/>
                    </a:cubicBezTo>
                    <a:cubicBezTo>
                      <a:pt x="15" y="216"/>
                      <a:pt x="9" y="205"/>
                      <a:pt x="6" y="191"/>
                    </a:cubicBezTo>
                    <a:cubicBezTo>
                      <a:pt x="2" y="179"/>
                      <a:pt x="0" y="165"/>
                      <a:pt x="0" y="151"/>
                    </a:cubicBezTo>
                    <a:cubicBezTo>
                      <a:pt x="0" y="138"/>
                      <a:pt x="2" y="124"/>
                      <a:pt x="6" y="111"/>
                    </a:cubicBezTo>
                    <a:cubicBezTo>
                      <a:pt x="9" y="98"/>
                      <a:pt x="15" y="86"/>
                      <a:pt x="21" y="75"/>
                    </a:cubicBezTo>
                    <a:cubicBezTo>
                      <a:pt x="27" y="63"/>
                      <a:pt x="35" y="53"/>
                      <a:pt x="44" y="44"/>
                    </a:cubicBezTo>
                    <a:cubicBezTo>
                      <a:pt x="53" y="35"/>
                      <a:pt x="63" y="27"/>
                      <a:pt x="75" y="20"/>
                    </a:cubicBezTo>
                    <a:cubicBezTo>
                      <a:pt x="86" y="15"/>
                      <a:pt x="98" y="9"/>
                      <a:pt x="111" y="6"/>
                    </a:cubicBezTo>
                    <a:cubicBezTo>
                      <a:pt x="124" y="2"/>
                      <a:pt x="138" y="0"/>
                      <a:pt x="152" y="0"/>
                    </a:cubicBezTo>
                    <a:moveTo>
                      <a:pt x="152" y="272"/>
                    </a:moveTo>
                    <a:cubicBezTo>
                      <a:pt x="163" y="272"/>
                      <a:pt x="173" y="271"/>
                      <a:pt x="183" y="269"/>
                    </a:cubicBezTo>
                    <a:cubicBezTo>
                      <a:pt x="195" y="266"/>
                      <a:pt x="204" y="261"/>
                      <a:pt x="213" y="256"/>
                    </a:cubicBezTo>
                    <a:cubicBezTo>
                      <a:pt x="222" y="251"/>
                      <a:pt x="230" y="245"/>
                      <a:pt x="237" y="237"/>
                    </a:cubicBezTo>
                    <a:cubicBezTo>
                      <a:pt x="245" y="229"/>
                      <a:pt x="251" y="221"/>
                      <a:pt x="257" y="212"/>
                    </a:cubicBezTo>
                    <a:cubicBezTo>
                      <a:pt x="261" y="203"/>
                      <a:pt x="266" y="194"/>
                      <a:pt x="269" y="184"/>
                    </a:cubicBezTo>
                    <a:cubicBezTo>
                      <a:pt x="271" y="173"/>
                      <a:pt x="272" y="163"/>
                      <a:pt x="272" y="151"/>
                    </a:cubicBezTo>
                    <a:cubicBezTo>
                      <a:pt x="272" y="140"/>
                      <a:pt x="271" y="129"/>
                      <a:pt x="269" y="119"/>
                    </a:cubicBezTo>
                    <a:cubicBezTo>
                      <a:pt x="266" y="108"/>
                      <a:pt x="261" y="98"/>
                      <a:pt x="257" y="90"/>
                    </a:cubicBezTo>
                    <a:cubicBezTo>
                      <a:pt x="251" y="81"/>
                      <a:pt x="245" y="72"/>
                      <a:pt x="237" y="66"/>
                    </a:cubicBezTo>
                    <a:cubicBezTo>
                      <a:pt x="230" y="58"/>
                      <a:pt x="222" y="52"/>
                      <a:pt x="213" y="46"/>
                    </a:cubicBezTo>
                    <a:cubicBezTo>
                      <a:pt x="204" y="41"/>
                      <a:pt x="195" y="37"/>
                      <a:pt x="183" y="34"/>
                    </a:cubicBezTo>
                    <a:cubicBezTo>
                      <a:pt x="173" y="32"/>
                      <a:pt x="163" y="29"/>
                      <a:pt x="152" y="29"/>
                    </a:cubicBezTo>
                    <a:cubicBezTo>
                      <a:pt x="140" y="29"/>
                      <a:pt x="129" y="32"/>
                      <a:pt x="119" y="34"/>
                    </a:cubicBezTo>
                    <a:cubicBezTo>
                      <a:pt x="109" y="37"/>
                      <a:pt x="98" y="41"/>
                      <a:pt x="91" y="46"/>
                    </a:cubicBezTo>
                    <a:cubicBezTo>
                      <a:pt x="82" y="52"/>
                      <a:pt x="72" y="58"/>
                      <a:pt x="66" y="66"/>
                    </a:cubicBezTo>
                    <a:cubicBezTo>
                      <a:pt x="58" y="72"/>
                      <a:pt x="52" y="81"/>
                      <a:pt x="47" y="90"/>
                    </a:cubicBezTo>
                    <a:cubicBezTo>
                      <a:pt x="41" y="98"/>
                      <a:pt x="37" y="108"/>
                      <a:pt x="34" y="119"/>
                    </a:cubicBezTo>
                    <a:cubicBezTo>
                      <a:pt x="32" y="129"/>
                      <a:pt x="30" y="140"/>
                      <a:pt x="30" y="151"/>
                    </a:cubicBezTo>
                    <a:cubicBezTo>
                      <a:pt x="30" y="163"/>
                      <a:pt x="32" y="173"/>
                      <a:pt x="34" y="183"/>
                    </a:cubicBezTo>
                    <a:cubicBezTo>
                      <a:pt x="37" y="194"/>
                      <a:pt x="41" y="203"/>
                      <a:pt x="47" y="212"/>
                    </a:cubicBezTo>
                    <a:cubicBezTo>
                      <a:pt x="52" y="221"/>
                      <a:pt x="58" y="229"/>
                      <a:pt x="66" y="237"/>
                    </a:cubicBezTo>
                    <a:cubicBezTo>
                      <a:pt x="72" y="245"/>
                      <a:pt x="82" y="251"/>
                      <a:pt x="91" y="256"/>
                    </a:cubicBezTo>
                    <a:cubicBezTo>
                      <a:pt x="98" y="261"/>
                      <a:pt x="109" y="266"/>
                      <a:pt x="119" y="269"/>
                    </a:cubicBezTo>
                    <a:cubicBezTo>
                      <a:pt x="129" y="271"/>
                      <a:pt x="140" y="272"/>
                      <a:pt x="152" y="2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>
                  <a:defRPr/>
                </a:pPr>
                <a:endParaRPr lang="en-US" sz="882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97" name="phone"/>
            <p:cNvSpPr>
              <a:spLocks noChangeAspect="1" noEditPoints="1"/>
            </p:cNvSpPr>
            <p:nvPr/>
          </p:nvSpPr>
          <p:spPr bwMode="auto">
            <a:xfrm>
              <a:off x="10529736" y="3195392"/>
              <a:ext cx="153582" cy="2459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98" name="globe_2"/>
            <p:cNvSpPr>
              <a:spLocks noChangeAspect="1" noEditPoints="1"/>
            </p:cNvSpPr>
            <p:nvPr/>
          </p:nvSpPr>
          <p:spPr bwMode="auto">
            <a:xfrm>
              <a:off x="10470102" y="2608882"/>
              <a:ext cx="267261" cy="267261"/>
            </a:xfrm>
            <a:custGeom>
              <a:avLst/>
              <a:gdLst>
                <a:gd name="T0" fmla="*/ 0 w 335"/>
                <a:gd name="T1" fmla="*/ 168 h 335"/>
                <a:gd name="T2" fmla="*/ 168 w 335"/>
                <a:gd name="T3" fmla="*/ 0 h 335"/>
                <a:gd name="T4" fmla="*/ 335 w 335"/>
                <a:gd name="T5" fmla="*/ 168 h 335"/>
                <a:gd name="T6" fmla="*/ 168 w 335"/>
                <a:gd name="T7" fmla="*/ 335 h 335"/>
                <a:gd name="T8" fmla="*/ 0 w 335"/>
                <a:gd name="T9" fmla="*/ 168 h 335"/>
                <a:gd name="T10" fmla="*/ 168 w 335"/>
                <a:gd name="T11" fmla="*/ 335 h 335"/>
                <a:gd name="T12" fmla="*/ 253 w 335"/>
                <a:gd name="T13" fmla="*/ 168 h 335"/>
                <a:gd name="T14" fmla="*/ 168 w 335"/>
                <a:gd name="T15" fmla="*/ 0 h 335"/>
                <a:gd name="T16" fmla="*/ 82 w 335"/>
                <a:gd name="T17" fmla="*/ 168 h 335"/>
                <a:gd name="T18" fmla="*/ 168 w 335"/>
                <a:gd name="T19" fmla="*/ 335 h 335"/>
                <a:gd name="T20" fmla="*/ 8 w 335"/>
                <a:gd name="T21" fmla="*/ 116 h 335"/>
                <a:gd name="T22" fmla="*/ 327 w 335"/>
                <a:gd name="T23" fmla="*/ 116 h 335"/>
                <a:gd name="T24" fmla="*/ 9 w 335"/>
                <a:gd name="T25" fmla="*/ 221 h 335"/>
                <a:gd name="T26" fmla="*/ 326 w 335"/>
                <a:gd name="T27" fmla="*/ 2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335">
                  <a:moveTo>
                    <a:pt x="0" y="168"/>
                  </a:moveTo>
                  <a:cubicBezTo>
                    <a:pt x="0" y="75"/>
                    <a:pt x="75" y="0"/>
                    <a:pt x="168" y="0"/>
                  </a:cubicBezTo>
                  <a:cubicBezTo>
                    <a:pt x="260" y="0"/>
                    <a:pt x="335" y="75"/>
                    <a:pt x="335" y="168"/>
                  </a:cubicBezTo>
                  <a:cubicBezTo>
                    <a:pt x="335" y="260"/>
                    <a:pt x="260" y="335"/>
                    <a:pt x="168" y="335"/>
                  </a:cubicBezTo>
                  <a:cubicBezTo>
                    <a:pt x="75" y="335"/>
                    <a:pt x="0" y="260"/>
                    <a:pt x="0" y="168"/>
                  </a:cubicBezTo>
                  <a:close/>
                  <a:moveTo>
                    <a:pt x="168" y="335"/>
                  </a:moveTo>
                  <a:cubicBezTo>
                    <a:pt x="215" y="335"/>
                    <a:pt x="253" y="260"/>
                    <a:pt x="253" y="168"/>
                  </a:cubicBezTo>
                  <a:cubicBezTo>
                    <a:pt x="253" y="75"/>
                    <a:pt x="215" y="0"/>
                    <a:pt x="168" y="0"/>
                  </a:cubicBezTo>
                  <a:cubicBezTo>
                    <a:pt x="120" y="0"/>
                    <a:pt x="82" y="75"/>
                    <a:pt x="82" y="168"/>
                  </a:cubicBezTo>
                  <a:cubicBezTo>
                    <a:pt x="82" y="260"/>
                    <a:pt x="120" y="335"/>
                    <a:pt x="168" y="335"/>
                  </a:cubicBezTo>
                  <a:close/>
                  <a:moveTo>
                    <a:pt x="8" y="116"/>
                  </a:moveTo>
                  <a:cubicBezTo>
                    <a:pt x="327" y="116"/>
                    <a:pt x="327" y="116"/>
                    <a:pt x="327" y="116"/>
                  </a:cubicBezTo>
                  <a:moveTo>
                    <a:pt x="9" y="221"/>
                  </a:moveTo>
                  <a:cubicBezTo>
                    <a:pt x="326" y="221"/>
                    <a:pt x="326" y="221"/>
                    <a:pt x="326" y="221"/>
                  </a:cubicBezTo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99" name="website_3"/>
            <p:cNvSpPr>
              <a:spLocks noChangeAspect="1" noEditPoints="1"/>
            </p:cNvSpPr>
            <p:nvPr/>
          </p:nvSpPr>
          <p:spPr bwMode="auto">
            <a:xfrm>
              <a:off x="10464437" y="4409433"/>
              <a:ext cx="294081" cy="256589"/>
            </a:xfrm>
            <a:custGeom>
              <a:avLst/>
              <a:gdLst>
                <a:gd name="T0" fmla="*/ 0 w 251"/>
                <a:gd name="T1" fmla="*/ 104 h 219"/>
                <a:gd name="T2" fmla="*/ 0 w 251"/>
                <a:gd name="T3" fmla="*/ 0 h 219"/>
                <a:gd name="T4" fmla="*/ 0 w 251"/>
                <a:gd name="T5" fmla="*/ 0 h 219"/>
                <a:gd name="T6" fmla="*/ 251 w 251"/>
                <a:gd name="T7" fmla="*/ 0 h 219"/>
                <a:gd name="T8" fmla="*/ 251 w 251"/>
                <a:gd name="T9" fmla="*/ 219 h 219"/>
                <a:gd name="T10" fmla="*/ 0 w 251"/>
                <a:gd name="T11" fmla="*/ 219 h 219"/>
                <a:gd name="T12" fmla="*/ 0 w 251"/>
                <a:gd name="T13" fmla="*/ 104 h 219"/>
                <a:gd name="T14" fmla="*/ 133 w 251"/>
                <a:gd name="T15" fmla="*/ 72 h 219"/>
                <a:gd name="T16" fmla="*/ 133 w 251"/>
                <a:gd name="T17" fmla="*/ 36 h 219"/>
                <a:gd name="T18" fmla="*/ 31 w 251"/>
                <a:gd name="T19" fmla="*/ 36 h 219"/>
                <a:gd name="T20" fmla="*/ 31 w 251"/>
                <a:gd name="T21" fmla="*/ 102 h 219"/>
                <a:gd name="T22" fmla="*/ 52 w 251"/>
                <a:gd name="T23" fmla="*/ 102 h 219"/>
                <a:gd name="T24" fmla="*/ 133 w 251"/>
                <a:gd name="T25" fmla="*/ 102 h 219"/>
                <a:gd name="T26" fmla="*/ 133 w 251"/>
                <a:gd name="T27" fmla="*/ 102 h 219"/>
                <a:gd name="T28" fmla="*/ 133 w 251"/>
                <a:gd name="T29" fmla="*/ 102 h 219"/>
                <a:gd name="T30" fmla="*/ 133 w 251"/>
                <a:gd name="T31" fmla="*/ 72 h 219"/>
                <a:gd name="T32" fmla="*/ 57 w 251"/>
                <a:gd name="T33" fmla="*/ 104 h 219"/>
                <a:gd name="T34" fmla="*/ 57 w 251"/>
                <a:gd name="T35" fmla="*/ 148 h 219"/>
                <a:gd name="T36" fmla="*/ 210 w 251"/>
                <a:gd name="T37" fmla="*/ 148 h 219"/>
                <a:gd name="T38" fmla="*/ 210 w 251"/>
                <a:gd name="T39" fmla="*/ 67 h 219"/>
                <a:gd name="T40" fmla="*/ 133 w 251"/>
                <a:gd name="T41" fmla="*/ 67 h 219"/>
                <a:gd name="T42" fmla="*/ 0 w 251"/>
                <a:gd name="T43" fmla="*/ 184 h 219"/>
                <a:gd name="T44" fmla="*/ 251 w 251"/>
                <a:gd name="T45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1" h="219">
                  <a:moveTo>
                    <a:pt x="0" y="10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219"/>
                  </a:lnTo>
                  <a:lnTo>
                    <a:pt x="0" y="219"/>
                  </a:lnTo>
                  <a:lnTo>
                    <a:pt x="0" y="104"/>
                  </a:lnTo>
                  <a:moveTo>
                    <a:pt x="133" y="72"/>
                  </a:moveTo>
                  <a:lnTo>
                    <a:pt x="133" y="36"/>
                  </a:lnTo>
                  <a:lnTo>
                    <a:pt x="31" y="36"/>
                  </a:lnTo>
                  <a:lnTo>
                    <a:pt x="31" y="102"/>
                  </a:lnTo>
                  <a:lnTo>
                    <a:pt x="52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72"/>
                  </a:lnTo>
                  <a:moveTo>
                    <a:pt x="57" y="104"/>
                  </a:moveTo>
                  <a:lnTo>
                    <a:pt x="57" y="148"/>
                  </a:lnTo>
                  <a:lnTo>
                    <a:pt x="210" y="148"/>
                  </a:lnTo>
                  <a:lnTo>
                    <a:pt x="210" y="67"/>
                  </a:lnTo>
                  <a:lnTo>
                    <a:pt x="133" y="67"/>
                  </a:lnTo>
                  <a:moveTo>
                    <a:pt x="0" y="184"/>
                  </a:moveTo>
                  <a:lnTo>
                    <a:pt x="251" y="184"/>
                  </a:lnTo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10445295" y="5630573"/>
              <a:ext cx="329862" cy="170235"/>
            </a:xfrm>
            <a:custGeom>
              <a:avLst/>
              <a:gdLst>
                <a:gd name="T0" fmla="*/ 9 w 2215"/>
                <a:gd name="T1" fmla="*/ 526 h 1139"/>
                <a:gd name="T2" fmla="*/ 42 w 2215"/>
                <a:gd name="T3" fmla="*/ 361 h 1139"/>
                <a:gd name="T4" fmla="*/ 204 w 2215"/>
                <a:gd name="T5" fmla="*/ 117 h 1139"/>
                <a:gd name="T6" fmla="*/ 631 w 2215"/>
                <a:gd name="T7" fmla="*/ 50 h 1139"/>
                <a:gd name="T8" fmla="*/ 923 w 2215"/>
                <a:gd name="T9" fmla="*/ 261 h 1139"/>
                <a:gd name="T10" fmla="*/ 1081 w 2215"/>
                <a:gd name="T11" fmla="*/ 460 h 1139"/>
                <a:gd name="T12" fmla="*/ 1101 w 2215"/>
                <a:gd name="T13" fmla="*/ 461 h 1139"/>
                <a:gd name="T14" fmla="*/ 1359 w 2215"/>
                <a:gd name="T15" fmla="*/ 185 h 1139"/>
                <a:gd name="T16" fmla="*/ 1548 w 2215"/>
                <a:gd name="T17" fmla="*/ 62 h 1139"/>
                <a:gd name="T18" fmla="*/ 1964 w 2215"/>
                <a:gd name="T19" fmla="*/ 111 h 1139"/>
                <a:gd name="T20" fmla="*/ 2154 w 2215"/>
                <a:gd name="T21" fmla="*/ 367 h 1139"/>
                <a:gd name="T22" fmla="*/ 2112 w 2215"/>
                <a:gd name="T23" fmla="*/ 892 h 1139"/>
                <a:gd name="T24" fmla="*/ 1779 w 2215"/>
                <a:gd name="T25" fmla="*/ 1127 h 1139"/>
                <a:gd name="T26" fmla="*/ 1440 w 2215"/>
                <a:gd name="T27" fmla="*/ 1037 h 1139"/>
                <a:gd name="T28" fmla="*/ 1228 w 2215"/>
                <a:gd name="T29" fmla="*/ 834 h 1139"/>
                <a:gd name="T30" fmla="*/ 1142 w 2215"/>
                <a:gd name="T31" fmla="*/ 721 h 1139"/>
                <a:gd name="T32" fmla="*/ 1122 w 2215"/>
                <a:gd name="T33" fmla="*/ 721 h 1139"/>
                <a:gd name="T34" fmla="*/ 916 w 2215"/>
                <a:gd name="T35" fmla="*/ 934 h 1139"/>
                <a:gd name="T36" fmla="*/ 714 w 2215"/>
                <a:gd name="T37" fmla="*/ 1075 h 1139"/>
                <a:gd name="T38" fmla="*/ 492 w 2215"/>
                <a:gd name="T39" fmla="*/ 1130 h 1139"/>
                <a:gd name="T40" fmla="*/ 271 w 2215"/>
                <a:gd name="T41" fmla="*/ 1066 h 1139"/>
                <a:gd name="T42" fmla="*/ 90 w 2215"/>
                <a:gd name="T43" fmla="*/ 886 h 1139"/>
                <a:gd name="T44" fmla="*/ 9 w 2215"/>
                <a:gd name="T45" fmla="*/ 526 h 1139"/>
                <a:gd name="T46" fmla="*/ 1022 w 2215"/>
                <a:gd name="T47" fmla="*/ 554 h 1139"/>
                <a:gd name="T48" fmla="*/ 1012 w 2215"/>
                <a:gd name="T49" fmla="*/ 539 h 1139"/>
                <a:gd name="T50" fmla="*/ 861 w 2215"/>
                <a:gd name="T51" fmla="*/ 354 h 1139"/>
                <a:gd name="T52" fmla="*/ 638 w 2215"/>
                <a:gd name="T53" fmla="*/ 209 h 1139"/>
                <a:gd name="T54" fmla="*/ 560 w 2215"/>
                <a:gd name="T55" fmla="*/ 191 h 1139"/>
                <a:gd name="T56" fmla="*/ 401 w 2215"/>
                <a:gd name="T57" fmla="*/ 209 h 1139"/>
                <a:gd name="T58" fmla="*/ 199 w 2215"/>
                <a:gd name="T59" fmla="*/ 377 h 1139"/>
                <a:gd name="T60" fmla="*/ 137 w 2215"/>
                <a:gd name="T61" fmla="*/ 712 h 1139"/>
                <a:gd name="T62" fmla="*/ 167 w 2215"/>
                <a:gd name="T63" fmla="*/ 812 h 1139"/>
                <a:gd name="T64" fmla="*/ 385 w 2215"/>
                <a:gd name="T65" fmla="*/ 977 h 1139"/>
                <a:gd name="T66" fmla="*/ 581 w 2215"/>
                <a:gd name="T67" fmla="*/ 945 h 1139"/>
                <a:gd name="T68" fmla="*/ 745 w 2215"/>
                <a:gd name="T69" fmla="*/ 842 h 1139"/>
                <a:gd name="T70" fmla="*/ 965 w 2215"/>
                <a:gd name="T71" fmla="*/ 621 h 1139"/>
                <a:gd name="T72" fmla="*/ 1022 w 2215"/>
                <a:gd name="T73" fmla="*/ 554 h 1139"/>
                <a:gd name="T74" fmla="*/ 2063 w 2215"/>
                <a:gd name="T75" fmla="*/ 459 h 1139"/>
                <a:gd name="T76" fmla="*/ 2020 w 2215"/>
                <a:gd name="T77" fmla="*/ 313 h 1139"/>
                <a:gd name="T78" fmla="*/ 1732 w 2215"/>
                <a:gd name="T79" fmla="*/ 179 h 1139"/>
                <a:gd name="T80" fmla="*/ 1588 w 2215"/>
                <a:gd name="T81" fmla="*/ 242 h 1139"/>
                <a:gd name="T82" fmla="*/ 1412 w 2215"/>
                <a:gd name="T83" fmla="*/ 391 h 1139"/>
                <a:gd name="T84" fmla="*/ 1211 w 2215"/>
                <a:gd name="T85" fmla="*/ 616 h 1139"/>
                <a:gd name="T86" fmla="*/ 1210 w 2215"/>
                <a:gd name="T87" fmla="*/ 638 h 1139"/>
                <a:gd name="T88" fmla="*/ 1292 w 2215"/>
                <a:gd name="T89" fmla="*/ 745 h 1139"/>
                <a:gd name="T90" fmla="*/ 1448 w 2215"/>
                <a:gd name="T91" fmla="*/ 899 h 1139"/>
                <a:gd name="T92" fmla="*/ 1650 w 2215"/>
                <a:gd name="T93" fmla="*/ 971 h 1139"/>
                <a:gd name="T94" fmla="*/ 1736 w 2215"/>
                <a:gd name="T95" fmla="*/ 964 h 1139"/>
                <a:gd name="T96" fmla="*/ 1788 w 2215"/>
                <a:gd name="T97" fmla="*/ 954 h 1139"/>
                <a:gd name="T98" fmla="*/ 1916 w 2215"/>
                <a:gd name="T99" fmla="*/ 882 h 1139"/>
                <a:gd name="T100" fmla="*/ 2062 w 2215"/>
                <a:gd name="T101" fmla="*/ 585 h 1139"/>
                <a:gd name="T102" fmla="*/ 2063 w 2215"/>
                <a:gd name="T103" fmla="*/ 459 h 1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15" h="1139">
                  <a:moveTo>
                    <a:pt x="9" y="526"/>
                  </a:moveTo>
                  <a:cubicBezTo>
                    <a:pt x="14" y="470"/>
                    <a:pt x="25" y="415"/>
                    <a:pt x="42" y="361"/>
                  </a:cubicBezTo>
                  <a:cubicBezTo>
                    <a:pt x="72" y="266"/>
                    <a:pt x="127" y="181"/>
                    <a:pt x="204" y="117"/>
                  </a:cubicBezTo>
                  <a:cubicBezTo>
                    <a:pt x="320" y="19"/>
                    <a:pt x="491" y="0"/>
                    <a:pt x="631" y="50"/>
                  </a:cubicBezTo>
                  <a:cubicBezTo>
                    <a:pt x="749" y="92"/>
                    <a:pt x="842" y="169"/>
                    <a:pt x="923" y="261"/>
                  </a:cubicBezTo>
                  <a:cubicBezTo>
                    <a:pt x="978" y="325"/>
                    <a:pt x="1029" y="393"/>
                    <a:pt x="1081" y="460"/>
                  </a:cubicBezTo>
                  <a:cubicBezTo>
                    <a:pt x="1089" y="470"/>
                    <a:pt x="1093" y="470"/>
                    <a:pt x="1101" y="461"/>
                  </a:cubicBezTo>
                  <a:cubicBezTo>
                    <a:pt x="1182" y="364"/>
                    <a:pt x="1264" y="268"/>
                    <a:pt x="1359" y="185"/>
                  </a:cubicBezTo>
                  <a:cubicBezTo>
                    <a:pt x="1417" y="136"/>
                    <a:pt x="1478" y="93"/>
                    <a:pt x="1548" y="62"/>
                  </a:cubicBezTo>
                  <a:cubicBezTo>
                    <a:pt x="1686" y="2"/>
                    <a:pt x="1843" y="23"/>
                    <a:pt x="1964" y="111"/>
                  </a:cubicBezTo>
                  <a:cubicBezTo>
                    <a:pt x="2055" y="177"/>
                    <a:pt x="2117" y="263"/>
                    <a:pt x="2154" y="367"/>
                  </a:cubicBezTo>
                  <a:cubicBezTo>
                    <a:pt x="2215" y="539"/>
                    <a:pt x="2200" y="732"/>
                    <a:pt x="2112" y="892"/>
                  </a:cubicBezTo>
                  <a:cubicBezTo>
                    <a:pt x="2042" y="1018"/>
                    <a:pt x="1925" y="1111"/>
                    <a:pt x="1779" y="1127"/>
                  </a:cubicBezTo>
                  <a:cubicBezTo>
                    <a:pt x="1660" y="1139"/>
                    <a:pt x="1539" y="1103"/>
                    <a:pt x="1440" y="1037"/>
                  </a:cubicBezTo>
                  <a:cubicBezTo>
                    <a:pt x="1358" y="981"/>
                    <a:pt x="1290" y="911"/>
                    <a:pt x="1228" y="834"/>
                  </a:cubicBezTo>
                  <a:cubicBezTo>
                    <a:pt x="1198" y="797"/>
                    <a:pt x="1170" y="759"/>
                    <a:pt x="1142" y="721"/>
                  </a:cubicBezTo>
                  <a:cubicBezTo>
                    <a:pt x="1134" y="711"/>
                    <a:pt x="1130" y="711"/>
                    <a:pt x="1122" y="721"/>
                  </a:cubicBezTo>
                  <a:cubicBezTo>
                    <a:pt x="1054" y="792"/>
                    <a:pt x="987" y="865"/>
                    <a:pt x="916" y="934"/>
                  </a:cubicBezTo>
                  <a:cubicBezTo>
                    <a:pt x="857" y="991"/>
                    <a:pt x="788" y="1038"/>
                    <a:pt x="714" y="1075"/>
                  </a:cubicBezTo>
                  <a:cubicBezTo>
                    <a:pt x="645" y="1109"/>
                    <a:pt x="569" y="1129"/>
                    <a:pt x="492" y="1130"/>
                  </a:cubicBezTo>
                  <a:cubicBezTo>
                    <a:pt x="414" y="1131"/>
                    <a:pt x="339" y="1104"/>
                    <a:pt x="271" y="1066"/>
                  </a:cubicBezTo>
                  <a:cubicBezTo>
                    <a:pt x="194" y="1024"/>
                    <a:pt x="136" y="961"/>
                    <a:pt x="90" y="886"/>
                  </a:cubicBezTo>
                  <a:cubicBezTo>
                    <a:pt x="24" y="777"/>
                    <a:pt x="0" y="651"/>
                    <a:pt x="9" y="526"/>
                  </a:cubicBezTo>
                  <a:close/>
                  <a:moveTo>
                    <a:pt x="1022" y="554"/>
                  </a:moveTo>
                  <a:cubicBezTo>
                    <a:pt x="1018" y="548"/>
                    <a:pt x="1015" y="543"/>
                    <a:pt x="1012" y="539"/>
                  </a:cubicBezTo>
                  <a:cubicBezTo>
                    <a:pt x="965" y="475"/>
                    <a:pt x="918" y="411"/>
                    <a:pt x="861" y="354"/>
                  </a:cubicBezTo>
                  <a:cubicBezTo>
                    <a:pt x="798" y="290"/>
                    <a:pt x="729" y="231"/>
                    <a:pt x="638" y="209"/>
                  </a:cubicBezTo>
                  <a:cubicBezTo>
                    <a:pt x="612" y="202"/>
                    <a:pt x="587" y="193"/>
                    <a:pt x="560" y="191"/>
                  </a:cubicBezTo>
                  <a:cubicBezTo>
                    <a:pt x="506" y="185"/>
                    <a:pt x="452" y="191"/>
                    <a:pt x="401" y="209"/>
                  </a:cubicBezTo>
                  <a:cubicBezTo>
                    <a:pt x="312" y="239"/>
                    <a:pt x="246" y="297"/>
                    <a:pt x="199" y="377"/>
                  </a:cubicBezTo>
                  <a:cubicBezTo>
                    <a:pt x="138" y="481"/>
                    <a:pt x="118" y="593"/>
                    <a:pt x="137" y="712"/>
                  </a:cubicBezTo>
                  <a:cubicBezTo>
                    <a:pt x="143" y="746"/>
                    <a:pt x="154" y="780"/>
                    <a:pt x="167" y="812"/>
                  </a:cubicBezTo>
                  <a:cubicBezTo>
                    <a:pt x="208" y="907"/>
                    <a:pt x="282" y="964"/>
                    <a:pt x="385" y="977"/>
                  </a:cubicBezTo>
                  <a:cubicBezTo>
                    <a:pt x="453" y="985"/>
                    <a:pt x="518" y="971"/>
                    <a:pt x="581" y="945"/>
                  </a:cubicBezTo>
                  <a:cubicBezTo>
                    <a:pt x="641" y="919"/>
                    <a:pt x="695" y="883"/>
                    <a:pt x="745" y="842"/>
                  </a:cubicBezTo>
                  <a:cubicBezTo>
                    <a:pt x="826" y="775"/>
                    <a:pt x="896" y="699"/>
                    <a:pt x="965" y="621"/>
                  </a:cubicBezTo>
                  <a:cubicBezTo>
                    <a:pt x="984" y="599"/>
                    <a:pt x="1002" y="576"/>
                    <a:pt x="1022" y="554"/>
                  </a:cubicBezTo>
                  <a:close/>
                  <a:moveTo>
                    <a:pt x="2063" y="459"/>
                  </a:moveTo>
                  <a:cubicBezTo>
                    <a:pt x="2058" y="414"/>
                    <a:pt x="2045" y="362"/>
                    <a:pt x="2020" y="313"/>
                  </a:cubicBezTo>
                  <a:cubicBezTo>
                    <a:pt x="1956" y="192"/>
                    <a:pt x="1853" y="153"/>
                    <a:pt x="1732" y="179"/>
                  </a:cubicBezTo>
                  <a:cubicBezTo>
                    <a:pt x="1680" y="190"/>
                    <a:pt x="1633" y="213"/>
                    <a:pt x="1588" y="242"/>
                  </a:cubicBezTo>
                  <a:cubicBezTo>
                    <a:pt x="1523" y="284"/>
                    <a:pt x="1464" y="335"/>
                    <a:pt x="1412" y="391"/>
                  </a:cubicBezTo>
                  <a:cubicBezTo>
                    <a:pt x="1344" y="465"/>
                    <a:pt x="1278" y="541"/>
                    <a:pt x="1211" y="616"/>
                  </a:cubicBezTo>
                  <a:cubicBezTo>
                    <a:pt x="1204" y="624"/>
                    <a:pt x="1204" y="630"/>
                    <a:pt x="1210" y="638"/>
                  </a:cubicBezTo>
                  <a:cubicBezTo>
                    <a:pt x="1238" y="673"/>
                    <a:pt x="1264" y="710"/>
                    <a:pt x="1292" y="745"/>
                  </a:cubicBezTo>
                  <a:cubicBezTo>
                    <a:pt x="1338" y="802"/>
                    <a:pt x="1388" y="856"/>
                    <a:pt x="1448" y="899"/>
                  </a:cubicBezTo>
                  <a:cubicBezTo>
                    <a:pt x="1509" y="942"/>
                    <a:pt x="1574" y="973"/>
                    <a:pt x="1650" y="971"/>
                  </a:cubicBezTo>
                  <a:cubicBezTo>
                    <a:pt x="1679" y="970"/>
                    <a:pt x="1707" y="977"/>
                    <a:pt x="1736" y="964"/>
                  </a:cubicBezTo>
                  <a:cubicBezTo>
                    <a:pt x="1752" y="957"/>
                    <a:pt x="1771" y="958"/>
                    <a:pt x="1788" y="954"/>
                  </a:cubicBezTo>
                  <a:cubicBezTo>
                    <a:pt x="1836" y="941"/>
                    <a:pt x="1879" y="915"/>
                    <a:pt x="1916" y="882"/>
                  </a:cubicBezTo>
                  <a:cubicBezTo>
                    <a:pt x="2005" y="803"/>
                    <a:pt x="2049" y="701"/>
                    <a:pt x="2062" y="585"/>
                  </a:cubicBezTo>
                  <a:cubicBezTo>
                    <a:pt x="2067" y="547"/>
                    <a:pt x="2063" y="507"/>
                    <a:pt x="2063" y="45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3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71669B-D9A9-4C9C-A20D-841FBB97DC55}"/>
              </a:ext>
            </a:extLst>
          </p:cNvPr>
          <p:cNvGrpSpPr/>
          <p:nvPr/>
        </p:nvGrpSpPr>
        <p:grpSpPr>
          <a:xfrm>
            <a:off x="2234997" y="1509931"/>
            <a:ext cx="6992131" cy="4446241"/>
            <a:chOff x="2234449" y="1509658"/>
            <a:chExt cx="6993123" cy="4446871"/>
          </a:xfrm>
        </p:grpSpPr>
        <p:grpSp>
          <p:nvGrpSpPr>
            <p:cNvPr id="293" name="Group 292"/>
            <p:cNvGrpSpPr/>
            <p:nvPr/>
          </p:nvGrpSpPr>
          <p:grpSpPr>
            <a:xfrm>
              <a:off x="2234449" y="1509658"/>
              <a:ext cx="6993123" cy="4446871"/>
              <a:chOff x="2663052" y="416047"/>
              <a:chExt cx="7110374" cy="4967013"/>
            </a:xfrm>
          </p:grpSpPr>
          <p:sp>
            <p:nvSpPr>
              <p:cNvPr id="295" name="Freeform: Shape 294"/>
              <p:cNvSpPr/>
              <p:nvPr/>
            </p:nvSpPr>
            <p:spPr bwMode="auto">
              <a:xfrm>
                <a:off x="2663052" y="416047"/>
                <a:ext cx="7110374" cy="4967013"/>
              </a:xfrm>
              <a:custGeom>
                <a:avLst/>
                <a:gdLst>
                  <a:gd name="connsiteX0" fmla="*/ 3554184 w 7110373"/>
                  <a:gd name="connsiteY0" fmla="*/ 0 h 4967012"/>
                  <a:gd name="connsiteX1" fmla="*/ 5388931 w 7110373"/>
                  <a:gd name="connsiteY1" fmla="*/ 1091995 h 4967012"/>
                  <a:gd name="connsiteX2" fmla="*/ 5410832 w 7110373"/>
                  <a:gd name="connsiteY2" fmla="*/ 1137459 h 4967012"/>
                  <a:gd name="connsiteX3" fmla="*/ 5579544 w 7110373"/>
                  <a:gd name="connsiteY3" fmla="*/ 1163207 h 4967012"/>
                  <a:gd name="connsiteX4" fmla="*/ 7110373 w 7110373"/>
                  <a:gd name="connsiteY4" fmla="*/ 3041470 h 4967012"/>
                  <a:gd name="connsiteX5" fmla="*/ 5193158 w 7110373"/>
                  <a:gd name="connsiteY5" fmla="*/ 4958684 h 4967012"/>
                  <a:gd name="connsiteX6" fmla="*/ 5160895 w 7110373"/>
                  <a:gd name="connsiteY6" fmla="*/ 4956852 h 4967012"/>
                  <a:gd name="connsiteX7" fmla="*/ 5160895 w 7110373"/>
                  <a:gd name="connsiteY7" fmla="*/ 4967012 h 4967012"/>
                  <a:gd name="connsiteX8" fmla="*/ 1687215 w 7110373"/>
                  <a:gd name="connsiteY8" fmla="*/ 4967012 h 4967012"/>
                  <a:gd name="connsiteX9" fmla="*/ 1687215 w 7110373"/>
                  <a:gd name="connsiteY9" fmla="*/ 4956011 h 4967012"/>
                  <a:gd name="connsiteX10" fmla="*/ 1610252 w 7110373"/>
                  <a:gd name="connsiteY10" fmla="*/ 4958685 h 4967012"/>
                  <a:gd name="connsiteX11" fmla="*/ 0 w 7110373"/>
                  <a:gd name="connsiteY11" fmla="*/ 3348433 h 4967012"/>
                  <a:gd name="connsiteX12" fmla="*/ 1445613 w 7110373"/>
                  <a:gd name="connsiteY12" fmla="*/ 1746495 h 4967012"/>
                  <a:gd name="connsiteX13" fmla="*/ 1498120 w 7110373"/>
                  <a:gd name="connsiteY13" fmla="*/ 1743843 h 4967012"/>
                  <a:gd name="connsiteX14" fmla="*/ 1509990 w 7110373"/>
                  <a:gd name="connsiteY14" fmla="*/ 1666066 h 4967012"/>
                  <a:gd name="connsiteX15" fmla="*/ 3554184 w 7110373"/>
                  <a:gd name="connsiteY15" fmla="*/ 0 h 496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110373" h="4967012">
                    <a:moveTo>
                      <a:pt x="3554184" y="0"/>
                    </a:moveTo>
                    <a:cubicBezTo>
                      <a:pt x="4346452" y="0"/>
                      <a:pt x="5035590" y="441554"/>
                      <a:pt x="5388931" y="1091995"/>
                    </a:cubicBezTo>
                    <a:lnTo>
                      <a:pt x="5410832" y="1137459"/>
                    </a:lnTo>
                    <a:lnTo>
                      <a:pt x="5579544" y="1163207"/>
                    </a:lnTo>
                    <a:cubicBezTo>
                      <a:pt x="6453187" y="1341980"/>
                      <a:pt x="7110373" y="2114978"/>
                      <a:pt x="7110373" y="3041470"/>
                    </a:cubicBezTo>
                    <a:cubicBezTo>
                      <a:pt x="7110373" y="4100318"/>
                      <a:pt x="6252007" y="4958684"/>
                      <a:pt x="5193158" y="4958684"/>
                    </a:cubicBezTo>
                    <a:lnTo>
                      <a:pt x="5160895" y="4956852"/>
                    </a:lnTo>
                    <a:lnTo>
                      <a:pt x="5160895" y="4967012"/>
                    </a:lnTo>
                    <a:lnTo>
                      <a:pt x="1687215" y="4967012"/>
                    </a:lnTo>
                    <a:lnTo>
                      <a:pt x="1687215" y="4956011"/>
                    </a:lnTo>
                    <a:lnTo>
                      <a:pt x="1610252" y="4958685"/>
                    </a:lnTo>
                    <a:cubicBezTo>
                      <a:pt x="720934" y="4958685"/>
                      <a:pt x="0" y="4237751"/>
                      <a:pt x="0" y="3348433"/>
                    </a:cubicBezTo>
                    <a:cubicBezTo>
                      <a:pt x="0" y="2514698"/>
                      <a:pt x="633634" y="1828956"/>
                      <a:pt x="1445613" y="1746495"/>
                    </a:cubicBezTo>
                    <a:lnTo>
                      <a:pt x="1498120" y="1743843"/>
                    </a:lnTo>
                    <a:lnTo>
                      <a:pt x="1509990" y="1666066"/>
                    </a:lnTo>
                    <a:cubicBezTo>
                      <a:pt x="1704556" y="715244"/>
                      <a:pt x="2545843" y="0"/>
                      <a:pt x="3554184" y="0"/>
                    </a:cubicBezTo>
                    <a:close/>
                  </a:path>
                </a:pathLst>
              </a:custGeom>
              <a:noFill/>
              <a:ln w="12700" cap="flat" cmpd="sng" algn="ctr">
                <a:solidFill>
                  <a:srgbClr val="353535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214">
                  <a:defRPr/>
                </a:pPr>
                <a:endParaRPr lang="en-US" sz="1371" b="1" kern="0" spc="49">
                  <a:gradFill>
                    <a:gsLst>
                      <a:gs pos="24779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296" name="Freeform 21"/>
              <p:cNvSpPr>
                <a:spLocks/>
              </p:cNvSpPr>
              <p:nvPr/>
            </p:nvSpPr>
            <p:spPr bwMode="auto">
              <a:xfrm>
                <a:off x="3040321" y="710806"/>
                <a:ext cx="6402721" cy="4289587"/>
              </a:xfrm>
              <a:custGeom>
                <a:avLst/>
                <a:gdLst>
                  <a:gd name="T0" fmla="*/ 181 w 776"/>
                  <a:gd name="T1" fmla="*/ 207 h 518"/>
                  <a:gd name="T2" fmla="*/ 388 w 776"/>
                  <a:gd name="T3" fmla="*/ 0 h 518"/>
                  <a:gd name="T4" fmla="*/ 580 w 776"/>
                  <a:gd name="T5" fmla="*/ 130 h 518"/>
                  <a:gd name="T6" fmla="*/ 582 w 776"/>
                  <a:gd name="T7" fmla="*/ 130 h 518"/>
                  <a:gd name="T8" fmla="*/ 776 w 776"/>
                  <a:gd name="T9" fmla="*/ 324 h 518"/>
                  <a:gd name="T10" fmla="*/ 582 w 776"/>
                  <a:gd name="T11" fmla="*/ 518 h 518"/>
                  <a:gd name="T12" fmla="*/ 155 w 776"/>
                  <a:gd name="T13" fmla="*/ 518 h 518"/>
                  <a:gd name="T14" fmla="*/ 0 w 776"/>
                  <a:gd name="T15" fmla="*/ 362 h 518"/>
                  <a:gd name="T16" fmla="*/ 155 w 776"/>
                  <a:gd name="T17" fmla="*/ 207 h 518"/>
                  <a:gd name="T18" fmla="*/ 181 w 776"/>
                  <a:gd name="T19" fmla="*/ 209 h 518"/>
                  <a:gd name="T20" fmla="*/ 181 w 776"/>
                  <a:gd name="T21" fmla="*/ 207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6" h="518">
                    <a:moveTo>
                      <a:pt x="181" y="207"/>
                    </a:moveTo>
                    <a:cubicBezTo>
                      <a:pt x="181" y="93"/>
                      <a:pt x="274" y="0"/>
                      <a:pt x="388" y="0"/>
                    </a:cubicBezTo>
                    <a:cubicBezTo>
                      <a:pt x="475" y="0"/>
                      <a:pt x="549" y="54"/>
                      <a:pt x="580" y="130"/>
                    </a:cubicBezTo>
                    <a:cubicBezTo>
                      <a:pt x="582" y="130"/>
                      <a:pt x="582" y="130"/>
                      <a:pt x="582" y="130"/>
                    </a:cubicBezTo>
                    <a:cubicBezTo>
                      <a:pt x="689" y="130"/>
                      <a:pt x="776" y="217"/>
                      <a:pt x="776" y="324"/>
                    </a:cubicBezTo>
                    <a:cubicBezTo>
                      <a:pt x="776" y="431"/>
                      <a:pt x="689" y="518"/>
                      <a:pt x="582" y="518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69" y="518"/>
                      <a:pt x="0" y="448"/>
                      <a:pt x="0" y="362"/>
                    </a:cubicBezTo>
                    <a:cubicBezTo>
                      <a:pt x="0" y="277"/>
                      <a:pt x="69" y="207"/>
                      <a:pt x="155" y="207"/>
                    </a:cubicBezTo>
                    <a:cubicBezTo>
                      <a:pt x="164" y="207"/>
                      <a:pt x="173" y="208"/>
                      <a:pt x="181" y="209"/>
                    </a:cubicBezTo>
                    <a:lnTo>
                      <a:pt x="181" y="207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1730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 bwMode="auto">
              <a:xfrm>
                <a:off x="5128408" y="4722390"/>
                <a:ext cx="2179661" cy="572332"/>
              </a:xfrm>
              <a:prstGeom prst="rect">
                <a:avLst/>
              </a:prstGeom>
              <a:solidFill>
                <a:srgbClr val="E6E6E6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920" kern="0">
                    <a:gradFill>
                      <a:gsLst>
                        <a:gs pos="5439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Power BI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B9E6DC-D626-464C-A930-E25C3A423ECD}"/>
                </a:ext>
              </a:extLst>
            </p:cNvPr>
            <p:cNvGrpSpPr/>
            <p:nvPr/>
          </p:nvGrpSpPr>
          <p:grpSpPr>
            <a:xfrm>
              <a:off x="4573993" y="3523944"/>
              <a:ext cx="3379481" cy="388656"/>
              <a:chOff x="4204223" y="4040383"/>
              <a:chExt cx="3379481" cy="388656"/>
            </a:xfrm>
          </p:grpSpPr>
          <p:grpSp>
            <p:nvGrpSpPr>
              <p:cNvPr id="100" name="Group 18"/>
              <p:cNvGrpSpPr>
                <a:grpSpLocks noChangeAspect="1"/>
              </p:cNvGrpSpPr>
              <p:nvPr/>
            </p:nvGrpSpPr>
            <p:grpSpPr bwMode="auto">
              <a:xfrm>
                <a:off x="4204223" y="4079744"/>
                <a:ext cx="403577" cy="305895"/>
                <a:chOff x="3665" y="2012"/>
                <a:chExt cx="504" cy="382"/>
              </a:xfrm>
            </p:grpSpPr>
            <p:sp>
              <p:nvSpPr>
                <p:cNvPr id="101" name="Freeform 19"/>
                <p:cNvSpPr>
                  <a:spLocks/>
                </p:cNvSpPr>
                <p:nvPr/>
              </p:nvSpPr>
              <p:spPr bwMode="auto">
                <a:xfrm>
                  <a:off x="3665" y="2012"/>
                  <a:ext cx="300" cy="260"/>
                </a:xfrm>
                <a:custGeom>
                  <a:avLst/>
                  <a:gdLst>
                    <a:gd name="T0" fmla="*/ 118 w 143"/>
                    <a:gd name="T1" fmla="*/ 97 h 123"/>
                    <a:gd name="T2" fmla="*/ 143 w 143"/>
                    <a:gd name="T3" fmla="*/ 71 h 123"/>
                    <a:gd name="T4" fmla="*/ 143 w 143"/>
                    <a:gd name="T5" fmla="*/ 27 h 123"/>
                    <a:gd name="T6" fmla="*/ 118 w 143"/>
                    <a:gd name="T7" fmla="*/ 0 h 123"/>
                    <a:gd name="T8" fmla="*/ 26 w 143"/>
                    <a:gd name="T9" fmla="*/ 0 h 123"/>
                    <a:gd name="T10" fmla="*/ 0 w 143"/>
                    <a:gd name="T11" fmla="*/ 27 h 123"/>
                    <a:gd name="T12" fmla="*/ 0 w 143"/>
                    <a:gd name="T13" fmla="*/ 71 h 123"/>
                    <a:gd name="T14" fmla="*/ 26 w 143"/>
                    <a:gd name="T15" fmla="*/ 97 h 123"/>
                    <a:gd name="T16" fmla="*/ 36 w 143"/>
                    <a:gd name="T17" fmla="*/ 97 h 123"/>
                    <a:gd name="T18" fmla="*/ 36 w 143"/>
                    <a:gd name="T19" fmla="*/ 116 h 123"/>
                    <a:gd name="T20" fmla="*/ 41 w 143"/>
                    <a:gd name="T21" fmla="*/ 122 h 123"/>
                    <a:gd name="T22" fmla="*/ 43 w 143"/>
                    <a:gd name="T23" fmla="*/ 123 h 123"/>
                    <a:gd name="T24" fmla="*/ 48 w 143"/>
                    <a:gd name="T25" fmla="*/ 121 h 123"/>
                    <a:gd name="T26" fmla="*/ 68 w 143"/>
                    <a:gd name="T27" fmla="*/ 97 h 123"/>
                    <a:gd name="T28" fmla="*/ 88 w 143"/>
                    <a:gd name="T29" fmla="*/ 97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3" h="123">
                      <a:moveTo>
                        <a:pt x="118" y="97"/>
                      </a:moveTo>
                      <a:cubicBezTo>
                        <a:pt x="132" y="97"/>
                        <a:pt x="143" y="85"/>
                        <a:pt x="143" y="71"/>
                      </a:cubicBezTo>
                      <a:cubicBezTo>
                        <a:pt x="143" y="27"/>
                        <a:pt x="143" y="27"/>
                        <a:pt x="143" y="27"/>
                      </a:cubicBezTo>
                      <a:cubicBezTo>
                        <a:pt x="143" y="12"/>
                        <a:pt x="132" y="0"/>
                        <a:pt x="118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12" y="0"/>
                        <a:pt x="0" y="12"/>
                        <a:pt x="0" y="27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85"/>
                        <a:pt x="12" y="97"/>
                        <a:pt x="26" y="97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ubicBezTo>
                        <a:pt x="36" y="116"/>
                        <a:pt x="36" y="116"/>
                        <a:pt x="36" y="116"/>
                      </a:cubicBezTo>
                      <a:cubicBezTo>
                        <a:pt x="36" y="119"/>
                        <a:pt x="38" y="121"/>
                        <a:pt x="41" y="122"/>
                      </a:cubicBezTo>
                      <a:cubicBezTo>
                        <a:pt x="41" y="123"/>
                        <a:pt x="42" y="123"/>
                        <a:pt x="43" y="123"/>
                      </a:cubicBezTo>
                      <a:cubicBezTo>
                        <a:pt x="45" y="123"/>
                        <a:pt x="47" y="122"/>
                        <a:pt x="48" y="121"/>
                      </a:cubicBezTo>
                      <a:cubicBezTo>
                        <a:pt x="68" y="97"/>
                        <a:pt x="68" y="97"/>
                        <a:pt x="68" y="97"/>
                      </a:cubicBezTo>
                      <a:cubicBezTo>
                        <a:pt x="88" y="97"/>
                        <a:pt x="88" y="97"/>
                        <a:pt x="88" y="97"/>
                      </a:cubicBez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2" name="Line 20"/>
                <p:cNvSpPr>
                  <a:spLocks noChangeShapeType="1"/>
                </p:cNvSpPr>
                <p:nvPr/>
              </p:nvSpPr>
              <p:spPr bwMode="auto">
                <a:xfrm>
                  <a:off x="3764" y="2236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6" name="Freeform 21"/>
                <p:cNvSpPr>
                  <a:spLocks/>
                </p:cNvSpPr>
                <p:nvPr/>
              </p:nvSpPr>
              <p:spPr bwMode="auto">
                <a:xfrm>
                  <a:off x="3871" y="2134"/>
                  <a:ext cx="298" cy="260"/>
                </a:xfrm>
                <a:custGeom>
                  <a:avLst/>
                  <a:gdLst>
                    <a:gd name="T0" fmla="*/ 25 w 142"/>
                    <a:gd name="T1" fmla="*/ 0 h 123"/>
                    <a:gd name="T2" fmla="*/ 0 w 142"/>
                    <a:gd name="T3" fmla="*/ 27 h 123"/>
                    <a:gd name="T4" fmla="*/ 0 w 142"/>
                    <a:gd name="T5" fmla="*/ 71 h 123"/>
                    <a:gd name="T6" fmla="*/ 25 w 142"/>
                    <a:gd name="T7" fmla="*/ 97 h 123"/>
                    <a:gd name="T8" fmla="*/ 75 w 142"/>
                    <a:gd name="T9" fmla="*/ 97 h 123"/>
                    <a:gd name="T10" fmla="*/ 95 w 142"/>
                    <a:gd name="T11" fmla="*/ 121 h 123"/>
                    <a:gd name="T12" fmla="*/ 100 w 142"/>
                    <a:gd name="T13" fmla="*/ 123 h 123"/>
                    <a:gd name="T14" fmla="*/ 102 w 142"/>
                    <a:gd name="T15" fmla="*/ 123 h 123"/>
                    <a:gd name="T16" fmla="*/ 107 w 142"/>
                    <a:gd name="T17" fmla="*/ 116 h 123"/>
                    <a:gd name="T18" fmla="*/ 107 w 142"/>
                    <a:gd name="T19" fmla="*/ 97 h 123"/>
                    <a:gd name="T20" fmla="*/ 117 w 142"/>
                    <a:gd name="T21" fmla="*/ 97 h 123"/>
                    <a:gd name="T22" fmla="*/ 142 w 142"/>
                    <a:gd name="T23" fmla="*/ 71 h 123"/>
                    <a:gd name="T24" fmla="*/ 142 w 142"/>
                    <a:gd name="T25" fmla="*/ 27 h 123"/>
                    <a:gd name="T26" fmla="*/ 117 w 142"/>
                    <a:gd name="T27" fmla="*/ 0 h 123"/>
                    <a:gd name="T28" fmla="*/ 117 w 142"/>
                    <a:gd name="T29" fmla="*/ 0 h 123"/>
                    <a:gd name="T30" fmla="*/ 55 w 142"/>
                    <a:gd name="T31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2" h="123">
                      <a:moveTo>
                        <a:pt x="25" y="0"/>
                      </a:moveTo>
                      <a:cubicBezTo>
                        <a:pt x="11" y="0"/>
                        <a:pt x="0" y="12"/>
                        <a:pt x="0" y="27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85"/>
                        <a:pt x="11" y="97"/>
                        <a:pt x="25" y="97"/>
                      </a:cubicBezTo>
                      <a:cubicBezTo>
                        <a:pt x="75" y="97"/>
                        <a:pt x="75" y="97"/>
                        <a:pt x="75" y="97"/>
                      </a:cubicBezTo>
                      <a:cubicBezTo>
                        <a:pt x="95" y="121"/>
                        <a:pt x="95" y="121"/>
                        <a:pt x="95" y="121"/>
                      </a:cubicBezTo>
                      <a:cubicBezTo>
                        <a:pt x="96" y="122"/>
                        <a:pt x="98" y="123"/>
                        <a:pt x="100" y="123"/>
                      </a:cubicBezTo>
                      <a:cubicBezTo>
                        <a:pt x="101" y="123"/>
                        <a:pt x="102" y="123"/>
                        <a:pt x="102" y="123"/>
                      </a:cubicBezTo>
                      <a:cubicBezTo>
                        <a:pt x="105" y="121"/>
                        <a:pt x="107" y="119"/>
                        <a:pt x="107" y="116"/>
                      </a:cubicBezTo>
                      <a:cubicBezTo>
                        <a:pt x="107" y="97"/>
                        <a:pt x="107" y="97"/>
                        <a:pt x="107" y="97"/>
                      </a:cubicBezTo>
                      <a:cubicBezTo>
                        <a:pt x="117" y="97"/>
                        <a:pt x="117" y="97"/>
                        <a:pt x="117" y="97"/>
                      </a:cubicBezTo>
                      <a:cubicBezTo>
                        <a:pt x="131" y="97"/>
                        <a:pt x="142" y="85"/>
                        <a:pt x="142" y="71"/>
                      </a:cubicBezTo>
                      <a:cubicBezTo>
                        <a:pt x="142" y="27"/>
                        <a:pt x="142" y="27"/>
                        <a:pt x="142" y="27"/>
                      </a:cubicBezTo>
                      <a:cubicBezTo>
                        <a:pt x="142" y="12"/>
                        <a:pt x="131" y="0"/>
                        <a:pt x="117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55" y="0"/>
                        <a:pt x="55" y="0"/>
                        <a:pt x="55" y="0"/>
                      </a:cubicBez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108" name="Freeform 22"/>
                <p:cNvSpPr>
                  <a:spLocks/>
                </p:cNvSpPr>
                <p:nvPr/>
              </p:nvSpPr>
              <p:spPr bwMode="auto">
                <a:xfrm>
                  <a:off x="3760" y="2050"/>
                  <a:ext cx="102" cy="108"/>
                </a:xfrm>
                <a:custGeom>
                  <a:avLst/>
                  <a:gdLst>
                    <a:gd name="T0" fmla="*/ 19 w 49"/>
                    <a:gd name="T1" fmla="*/ 0 h 51"/>
                    <a:gd name="T2" fmla="*/ 0 w 49"/>
                    <a:gd name="T3" fmla="*/ 51 h 51"/>
                    <a:gd name="T4" fmla="*/ 11 w 49"/>
                    <a:gd name="T5" fmla="*/ 51 h 51"/>
                    <a:gd name="T6" fmla="*/ 15 w 49"/>
                    <a:gd name="T7" fmla="*/ 39 h 51"/>
                    <a:gd name="T8" fmla="*/ 34 w 49"/>
                    <a:gd name="T9" fmla="*/ 39 h 51"/>
                    <a:gd name="T10" fmla="*/ 38 w 49"/>
                    <a:gd name="T11" fmla="*/ 51 h 51"/>
                    <a:gd name="T12" fmla="*/ 49 w 49"/>
                    <a:gd name="T13" fmla="*/ 51 h 51"/>
                    <a:gd name="T14" fmla="*/ 30 w 49"/>
                    <a:gd name="T15" fmla="*/ 0 h 51"/>
                    <a:gd name="T16" fmla="*/ 19 w 49"/>
                    <a:gd name="T17" fmla="*/ 0 h 51"/>
                    <a:gd name="T18" fmla="*/ 19 w 49"/>
                    <a:gd name="T19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" h="51">
                      <a:moveTo>
                        <a:pt x="19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1" y="51"/>
                        <a:pt x="11" y="51"/>
                        <a:pt x="11" y="51"/>
                      </a:cubicBezTo>
                      <a:cubicBezTo>
                        <a:pt x="15" y="39"/>
                        <a:pt x="15" y="39"/>
                        <a:pt x="15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51"/>
                        <a:pt x="38" y="51"/>
                        <a:pt x="38" y="51"/>
                      </a:cubicBezTo>
                      <a:cubicBezTo>
                        <a:pt x="49" y="51"/>
                        <a:pt x="49" y="51"/>
                        <a:pt x="49" y="51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0" name="Freeform 23"/>
                <p:cNvSpPr>
                  <a:spLocks/>
                </p:cNvSpPr>
                <p:nvPr/>
              </p:nvSpPr>
              <p:spPr bwMode="auto">
                <a:xfrm>
                  <a:off x="3797" y="2078"/>
                  <a:ext cx="28" cy="38"/>
                </a:xfrm>
                <a:custGeom>
                  <a:avLst/>
                  <a:gdLst>
                    <a:gd name="T0" fmla="*/ 0 w 13"/>
                    <a:gd name="T1" fmla="*/ 18 h 18"/>
                    <a:gd name="T2" fmla="*/ 6 w 13"/>
                    <a:gd name="T3" fmla="*/ 0 h 18"/>
                    <a:gd name="T4" fmla="*/ 7 w 13"/>
                    <a:gd name="T5" fmla="*/ 0 h 18"/>
                    <a:gd name="T6" fmla="*/ 13 w 13"/>
                    <a:gd name="T7" fmla="*/ 18 h 18"/>
                    <a:gd name="T8" fmla="*/ 0 w 13"/>
                    <a:gd name="T9" fmla="*/ 18 h 18"/>
                    <a:gd name="T10" fmla="*/ 0 w 13"/>
                    <a:gd name="T11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8">
                      <a:moveTo>
                        <a:pt x="0" y="18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2" name="Freeform 24"/>
                <p:cNvSpPr>
                  <a:spLocks/>
                </p:cNvSpPr>
                <p:nvPr/>
              </p:nvSpPr>
              <p:spPr bwMode="auto">
                <a:xfrm>
                  <a:off x="3967" y="2170"/>
                  <a:ext cx="107" cy="118"/>
                </a:xfrm>
                <a:custGeom>
                  <a:avLst/>
                  <a:gdLst>
                    <a:gd name="T0" fmla="*/ 0 w 51"/>
                    <a:gd name="T1" fmla="*/ 43 h 56"/>
                    <a:gd name="T2" fmla="*/ 10 w 51"/>
                    <a:gd name="T3" fmla="*/ 52 h 56"/>
                    <a:gd name="T4" fmla="*/ 26 w 51"/>
                    <a:gd name="T5" fmla="*/ 46 h 56"/>
                    <a:gd name="T6" fmla="*/ 37 w 51"/>
                    <a:gd name="T7" fmla="*/ 31 h 56"/>
                    <a:gd name="T8" fmla="*/ 42 w 51"/>
                    <a:gd name="T9" fmla="*/ 38 h 56"/>
                    <a:gd name="T10" fmla="*/ 26 w 51"/>
                    <a:gd name="T11" fmla="*/ 49 h 56"/>
                    <a:gd name="T12" fmla="*/ 30 w 51"/>
                    <a:gd name="T13" fmla="*/ 56 h 56"/>
                    <a:gd name="T14" fmla="*/ 51 w 51"/>
                    <a:gd name="T15" fmla="*/ 38 h 56"/>
                    <a:gd name="T16" fmla="*/ 39 w 51"/>
                    <a:gd name="T17" fmla="*/ 24 h 56"/>
                    <a:gd name="T18" fmla="*/ 40 w 51"/>
                    <a:gd name="T19" fmla="*/ 22 h 56"/>
                    <a:gd name="T20" fmla="*/ 32 w 51"/>
                    <a:gd name="T21" fmla="*/ 20 h 56"/>
                    <a:gd name="T22" fmla="*/ 31 w 51"/>
                    <a:gd name="T23" fmla="*/ 22 h 56"/>
                    <a:gd name="T24" fmla="*/ 23 w 51"/>
                    <a:gd name="T25" fmla="*/ 23 h 56"/>
                    <a:gd name="T26" fmla="*/ 23 w 51"/>
                    <a:gd name="T27" fmla="*/ 15 h 56"/>
                    <a:gd name="T28" fmla="*/ 44 w 51"/>
                    <a:gd name="T29" fmla="*/ 13 h 56"/>
                    <a:gd name="T30" fmla="*/ 44 w 51"/>
                    <a:gd name="T31" fmla="*/ 5 h 56"/>
                    <a:gd name="T32" fmla="*/ 24 w 51"/>
                    <a:gd name="T33" fmla="*/ 7 h 56"/>
                    <a:gd name="T34" fmla="*/ 24 w 51"/>
                    <a:gd name="T35" fmla="*/ 1 h 56"/>
                    <a:gd name="T36" fmla="*/ 15 w 51"/>
                    <a:gd name="T37" fmla="*/ 0 h 56"/>
                    <a:gd name="T38" fmla="*/ 15 w 51"/>
                    <a:gd name="T39" fmla="*/ 7 h 56"/>
                    <a:gd name="T40" fmla="*/ 3 w 51"/>
                    <a:gd name="T41" fmla="*/ 7 h 56"/>
                    <a:gd name="T42" fmla="*/ 4 w 51"/>
                    <a:gd name="T43" fmla="*/ 16 h 56"/>
                    <a:gd name="T44" fmla="*/ 5 w 51"/>
                    <a:gd name="T45" fmla="*/ 16 h 56"/>
                    <a:gd name="T46" fmla="*/ 15 w 51"/>
                    <a:gd name="T47" fmla="*/ 16 h 56"/>
                    <a:gd name="T48" fmla="*/ 15 w 51"/>
                    <a:gd name="T49" fmla="*/ 25 h 56"/>
                    <a:gd name="T50" fmla="*/ 0 w 51"/>
                    <a:gd name="T51" fmla="*/ 4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1" h="56">
                      <a:moveTo>
                        <a:pt x="0" y="43"/>
                      </a:moveTo>
                      <a:cubicBezTo>
                        <a:pt x="0" y="49"/>
                        <a:pt x="4" y="52"/>
                        <a:pt x="10" y="52"/>
                      </a:cubicBezTo>
                      <a:cubicBezTo>
                        <a:pt x="17" y="52"/>
                        <a:pt x="24" y="47"/>
                        <a:pt x="26" y="46"/>
                      </a:cubicBezTo>
                      <a:cubicBezTo>
                        <a:pt x="28" y="44"/>
                        <a:pt x="34" y="37"/>
                        <a:pt x="37" y="31"/>
                      </a:cubicBezTo>
                      <a:cubicBezTo>
                        <a:pt x="40" y="33"/>
                        <a:pt x="42" y="35"/>
                        <a:pt x="42" y="38"/>
                      </a:cubicBezTo>
                      <a:cubicBezTo>
                        <a:pt x="42" y="44"/>
                        <a:pt x="36" y="49"/>
                        <a:pt x="26" y="49"/>
                      </a:cubicBezTo>
                      <a:cubicBezTo>
                        <a:pt x="30" y="56"/>
                        <a:pt x="30" y="56"/>
                        <a:pt x="30" y="56"/>
                      </a:cubicBezTo>
                      <a:cubicBezTo>
                        <a:pt x="46" y="54"/>
                        <a:pt x="51" y="47"/>
                        <a:pt x="51" y="38"/>
                      </a:cubicBezTo>
                      <a:cubicBezTo>
                        <a:pt x="51" y="31"/>
                        <a:pt x="46" y="26"/>
                        <a:pt x="39" y="24"/>
                      </a:cubicBezTo>
                      <a:cubicBezTo>
                        <a:pt x="40" y="23"/>
                        <a:pt x="40" y="22"/>
                        <a:pt x="40" y="22"/>
                      </a:cubicBezTo>
                      <a:cubicBezTo>
                        <a:pt x="32" y="20"/>
                        <a:pt x="32" y="20"/>
                        <a:pt x="32" y="20"/>
                      </a:cubicBezTo>
                      <a:cubicBezTo>
                        <a:pt x="32" y="21"/>
                        <a:pt x="31" y="21"/>
                        <a:pt x="31" y="22"/>
                      </a:cubicBezTo>
                      <a:cubicBezTo>
                        <a:pt x="28" y="22"/>
                        <a:pt x="24" y="22"/>
                        <a:pt x="23" y="23"/>
                      </a:cubicBezTo>
                      <a:cubicBezTo>
                        <a:pt x="23" y="21"/>
                        <a:pt x="23" y="17"/>
                        <a:pt x="23" y="15"/>
                      </a:cubicBezTo>
                      <a:cubicBezTo>
                        <a:pt x="30" y="15"/>
                        <a:pt x="38" y="15"/>
                        <a:pt x="44" y="13"/>
                      </a:cubicBezTo>
                      <a:cubicBezTo>
                        <a:pt x="44" y="5"/>
                        <a:pt x="44" y="5"/>
                        <a:pt x="44" y="5"/>
                      </a:cubicBezTo>
                      <a:cubicBezTo>
                        <a:pt x="37" y="6"/>
                        <a:pt x="30" y="7"/>
                        <a:pt x="24" y="7"/>
                      </a:cubicBezTo>
                      <a:cubicBezTo>
                        <a:pt x="24" y="6"/>
                        <a:pt x="24" y="1"/>
                        <a:pt x="24" y="1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3"/>
                        <a:pt x="15" y="5"/>
                        <a:pt x="15" y="7"/>
                      </a:cubicBezTo>
                      <a:cubicBezTo>
                        <a:pt x="11" y="8"/>
                        <a:pt x="6" y="8"/>
                        <a:pt x="3" y="7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8" y="16"/>
                        <a:pt x="11" y="16"/>
                        <a:pt x="15" y="16"/>
                      </a:cubicBezTo>
                      <a:cubicBezTo>
                        <a:pt x="15" y="18"/>
                        <a:pt x="15" y="23"/>
                        <a:pt x="15" y="25"/>
                      </a:cubicBezTo>
                      <a:cubicBezTo>
                        <a:pt x="6" y="28"/>
                        <a:pt x="0" y="35"/>
                        <a:pt x="0" y="4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6" name="Freeform 25"/>
                <p:cNvSpPr>
                  <a:spLocks/>
                </p:cNvSpPr>
                <p:nvPr/>
              </p:nvSpPr>
              <p:spPr bwMode="auto">
                <a:xfrm>
                  <a:off x="4016" y="2234"/>
                  <a:ext cx="10" cy="12"/>
                </a:xfrm>
                <a:custGeom>
                  <a:avLst/>
                  <a:gdLst>
                    <a:gd name="T0" fmla="*/ 5 w 5"/>
                    <a:gd name="T1" fmla="*/ 0 h 6"/>
                    <a:gd name="T2" fmla="*/ 1 w 5"/>
                    <a:gd name="T3" fmla="*/ 6 h 6"/>
                    <a:gd name="T4" fmla="*/ 0 w 5"/>
                    <a:gd name="T5" fmla="*/ 0 h 6"/>
                    <a:gd name="T6" fmla="*/ 5 w 5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6">
                      <a:moveTo>
                        <a:pt x="5" y="0"/>
                      </a:moveTo>
                      <a:cubicBezTo>
                        <a:pt x="4" y="3"/>
                        <a:pt x="3" y="4"/>
                        <a:pt x="1" y="6"/>
                      </a:cubicBezTo>
                      <a:cubicBezTo>
                        <a:pt x="1" y="4"/>
                        <a:pt x="1" y="3"/>
                        <a:pt x="0" y="0"/>
                      </a:cubicBezTo>
                      <a:cubicBezTo>
                        <a:pt x="1" y="0"/>
                        <a:pt x="4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2" name="Freeform 26"/>
                <p:cNvSpPr>
                  <a:spLocks/>
                </p:cNvSpPr>
                <p:nvPr/>
              </p:nvSpPr>
              <p:spPr bwMode="auto">
                <a:xfrm>
                  <a:off x="3986" y="2240"/>
                  <a:ext cx="17" cy="23"/>
                </a:xfrm>
                <a:custGeom>
                  <a:avLst/>
                  <a:gdLst>
                    <a:gd name="T0" fmla="*/ 6 w 8"/>
                    <a:gd name="T1" fmla="*/ 0 h 11"/>
                    <a:gd name="T2" fmla="*/ 8 w 8"/>
                    <a:gd name="T3" fmla="*/ 10 h 11"/>
                    <a:gd name="T4" fmla="*/ 3 w 8"/>
                    <a:gd name="T5" fmla="*/ 11 h 11"/>
                    <a:gd name="T6" fmla="*/ 0 w 8"/>
                    <a:gd name="T7" fmla="*/ 8 h 11"/>
                    <a:gd name="T8" fmla="*/ 6 w 8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6" y="0"/>
                      </a:moveTo>
                      <a:cubicBezTo>
                        <a:pt x="6" y="4"/>
                        <a:pt x="7" y="7"/>
                        <a:pt x="8" y="10"/>
                      </a:cubicBezTo>
                      <a:cubicBezTo>
                        <a:pt x="6" y="10"/>
                        <a:pt x="5" y="11"/>
                        <a:pt x="3" y="11"/>
                      </a:cubicBezTo>
                      <a:cubicBezTo>
                        <a:pt x="0" y="11"/>
                        <a:pt x="0" y="9"/>
                        <a:pt x="0" y="8"/>
                      </a:cubicBezTo>
                      <a:cubicBezTo>
                        <a:pt x="0" y="5"/>
                        <a:pt x="3" y="2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192">
                    <a:defRPr/>
                  </a:pPr>
                  <a:endParaRPr lang="en-US" sz="173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01" name="TextBox 300"/>
              <p:cNvSpPr txBox="1"/>
              <p:nvPr/>
            </p:nvSpPr>
            <p:spPr>
              <a:xfrm>
                <a:off x="4610331" y="4040383"/>
                <a:ext cx="2973373" cy="388656"/>
              </a:xfrm>
              <a:prstGeom prst="rect">
                <a:avLst/>
              </a:prstGeom>
              <a:noFill/>
            </p:spPr>
            <p:txBody>
              <a:bodyPr wrap="square" lIns="143407" tIns="89630" rIns="143407" bIns="89630" rtlCol="0">
                <a:spAutoFit/>
              </a:bodyPr>
              <a:lstStyle>
                <a:defPPr>
                  <a:defRPr lang="en-US"/>
                </a:defPPr>
                <a:lvl1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defRPr sz="1400">
                    <a:gradFill>
                      <a:gsLst>
                        <a:gs pos="2917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pPr defTabSz="896214">
                  <a:defRPr/>
                </a:pPr>
                <a:r>
                  <a:rPr lang="en-US" sz="1469" kern="0">
                    <a:gradFill>
                      <a:gsLst>
                        <a:gs pos="2917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Natural Language query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A8A694-C031-4953-B3C1-1EC2763C83C3}"/>
                </a:ext>
              </a:extLst>
            </p:cNvPr>
            <p:cNvGrpSpPr/>
            <p:nvPr/>
          </p:nvGrpSpPr>
          <p:grpSpPr>
            <a:xfrm>
              <a:off x="4578631" y="3999601"/>
              <a:ext cx="3374843" cy="388656"/>
              <a:chOff x="4208861" y="4473337"/>
              <a:chExt cx="3374843" cy="388656"/>
            </a:xfrm>
          </p:grpSpPr>
          <p:sp>
            <p:nvSpPr>
              <p:cNvPr id="308" name="TextBox 307"/>
              <p:cNvSpPr txBox="1"/>
              <p:nvPr/>
            </p:nvSpPr>
            <p:spPr>
              <a:xfrm>
                <a:off x="4610331" y="4473337"/>
                <a:ext cx="2973373" cy="388656"/>
              </a:xfrm>
              <a:prstGeom prst="rect">
                <a:avLst/>
              </a:prstGeom>
              <a:noFill/>
            </p:spPr>
            <p:txBody>
              <a:bodyPr wrap="square" lIns="143407" tIns="89630" rIns="143407" bIns="89630" rtlCol="0">
                <a:spAutoFit/>
              </a:bodyPr>
              <a:lstStyle/>
              <a:p>
                <a:pPr defTabSz="896214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  <a:defRPr/>
                </a:pPr>
                <a:r>
                  <a:rPr lang="en-US" sz="1469" kern="0">
                    <a:gradFill>
                      <a:gsLst>
                        <a:gs pos="2917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 visualizations</a:t>
                </a: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208861" y="4533764"/>
                <a:ext cx="394300" cy="263762"/>
                <a:chOff x="4948601" y="4179754"/>
                <a:chExt cx="435323" cy="291204"/>
              </a:xfrm>
            </p:grpSpPr>
            <p:sp>
              <p:nvSpPr>
                <p:cNvPr id="302" name="Freeform 5"/>
                <p:cNvSpPr>
                  <a:spLocks/>
                </p:cNvSpPr>
                <p:nvPr/>
              </p:nvSpPr>
              <p:spPr bwMode="auto">
                <a:xfrm>
                  <a:off x="4948601" y="4220654"/>
                  <a:ext cx="435323" cy="250304"/>
                </a:xfrm>
                <a:custGeom>
                  <a:avLst/>
                  <a:gdLst>
                    <a:gd name="T0" fmla="*/ 141 w 218"/>
                    <a:gd name="T1" fmla="*/ 0 h 153"/>
                    <a:gd name="T2" fmla="*/ 192 w 218"/>
                    <a:gd name="T3" fmla="*/ 0 h 153"/>
                    <a:gd name="T4" fmla="*/ 218 w 218"/>
                    <a:gd name="T5" fmla="*/ 153 h 153"/>
                    <a:gd name="T6" fmla="*/ 0 w 218"/>
                    <a:gd name="T7" fmla="*/ 153 h 153"/>
                    <a:gd name="T8" fmla="*/ 24 w 218"/>
                    <a:gd name="T9" fmla="*/ 0 h 153"/>
                    <a:gd name="T10" fmla="*/ 73 w 218"/>
                    <a:gd name="T11" fmla="*/ 0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8" h="153">
                      <a:moveTo>
                        <a:pt x="141" y="0"/>
                      </a:moveTo>
                      <a:lnTo>
                        <a:pt x="192" y="0"/>
                      </a:lnTo>
                      <a:lnTo>
                        <a:pt x="218" y="153"/>
                      </a:lnTo>
                      <a:lnTo>
                        <a:pt x="0" y="153"/>
                      </a:lnTo>
                      <a:lnTo>
                        <a:pt x="24" y="0"/>
                      </a:lnTo>
                      <a:lnTo>
                        <a:pt x="73" y="0"/>
                      </a:ln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"/>
                  </a:endParaRPr>
                </a:p>
              </p:txBody>
            </p:sp>
            <p:sp>
              <p:nvSpPr>
                <p:cNvPr id="305" name="Freeform 8"/>
                <p:cNvSpPr>
                  <a:spLocks/>
                </p:cNvSpPr>
                <p:nvPr/>
              </p:nvSpPr>
              <p:spPr bwMode="auto">
                <a:xfrm>
                  <a:off x="5030473" y="4179754"/>
                  <a:ext cx="313512" cy="98158"/>
                </a:xfrm>
                <a:custGeom>
                  <a:avLst/>
                  <a:gdLst>
                    <a:gd name="T0" fmla="*/ 0 w 157"/>
                    <a:gd name="T1" fmla="*/ 58 h 60"/>
                    <a:gd name="T2" fmla="*/ 40 w 157"/>
                    <a:gd name="T3" fmla="*/ 17 h 60"/>
                    <a:gd name="T4" fmla="*/ 49 w 157"/>
                    <a:gd name="T5" fmla="*/ 25 h 60"/>
                    <a:gd name="T6" fmla="*/ 74 w 157"/>
                    <a:gd name="T7" fmla="*/ 0 h 60"/>
                    <a:gd name="T8" fmla="*/ 134 w 157"/>
                    <a:gd name="T9" fmla="*/ 60 h 60"/>
                    <a:gd name="T10" fmla="*/ 157 w 157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7" h="60">
                      <a:moveTo>
                        <a:pt x="0" y="58"/>
                      </a:moveTo>
                      <a:lnTo>
                        <a:pt x="40" y="17"/>
                      </a:lnTo>
                      <a:lnTo>
                        <a:pt x="49" y="25"/>
                      </a:lnTo>
                      <a:lnTo>
                        <a:pt x="74" y="0"/>
                      </a:lnTo>
                      <a:lnTo>
                        <a:pt x="134" y="60"/>
                      </a:lnTo>
                      <a:lnTo>
                        <a:pt x="157" y="60"/>
                      </a:ln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"/>
                  </a:endParaRPr>
                </a:p>
              </p:txBody>
            </p:sp>
            <p:sp>
              <p:nvSpPr>
                <p:cNvPr id="306" name="Freeform 9"/>
                <p:cNvSpPr>
                  <a:spLocks/>
                </p:cNvSpPr>
                <p:nvPr/>
              </p:nvSpPr>
              <p:spPr bwMode="auto">
                <a:xfrm>
                  <a:off x="4982548" y="4250101"/>
                  <a:ext cx="397382" cy="215949"/>
                </a:xfrm>
                <a:custGeom>
                  <a:avLst/>
                  <a:gdLst>
                    <a:gd name="T0" fmla="*/ 0 w 93"/>
                    <a:gd name="T1" fmla="*/ 7 h 62"/>
                    <a:gd name="T2" fmla="*/ 22 w 93"/>
                    <a:gd name="T3" fmla="*/ 27 h 62"/>
                    <a:gd name="T4" fmla="*/ 38 w 93"/>
                    <a:gd name="T5" fmla="*/ 43 h 62"/>
                    <a:gd name="T6" fmla="*/ 55 w 93"/>
                    <a:gd name="T7" fmla="*/ 27 h 62"/>
                    <a:gd name="T8" fmla="*/ 55 w 93"/>
                    <a:gd name="T9" fmla="*/ 26 h 62"/>
                    <a:gd name="T10" fmla="*/ 62 w 93"/>
                    <a:gd name="T11" fmla="*/ 19 h 62"/>
                    <a:gd name="T12" fmla="*/ 69 w 93"/>
                    <a:gd name="T13" fmla="*/ 26 h 62"/>
                    <a:gd name="T14" fmla="*/ 69 w 93"/>
                    <a:gd name="T15" fmla="*/ 26 h 62"/>
                    <a:gd name="T16" fmla="*/ 93 w 93"/>
                    <a:gd name="T17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3" h="62">
                      <a:moveTo>
                        <a:pt x="0" y="7"/>
                      </a:moveTo>
                      <a:cubicBezTo>
                        <a:pt x="0" y="7"/>
                        <a:pt x="25" y="0"/>
                        <a:pt x="22" y="27"/>
                      </a:cubicBezTo>
                      <a:cubicBezTo>
                        <a:pt x="21" y="36"/>
                        <a:pt x="29" y="43"/>
                        <a:pt x="38" y="43"/>
                      </a:cubicBezTo>
                      <a:cubicBezTo>
                        <a:pt x="47" y="43"/>
                        <a:pt x="55" y="36"/>
                        <a:pt x="55" y="27"/>
                      </a:cubicBezTo>
                      <a:cubicBezTo>
                        <a:pt x="55" y="26"/>
                        <a:pt x="55" y="26"/>
                        <a:pt x="55" y="26"/>
                      </a:cubicBezTo>
                      <a:cubicBezTo>
                        <a:pt x="55" y="22"/>
                        <a:pt x="58" y="19"/>
                        <a:pt x="62" y="19"/>
                      </a:cubicBezTo>
                      <a:cubicBezTo>
                        <a:pt x="66" y="19"/>
                        <a:pt x="69" y="22"/>
                        <a:pt x="69" y="26"/>
                      </a:cubicBezTo>
                      <a:cubicBezTo>
                        <a:pt x="69" y="26"/>
                        <a:pt x="69" y="26"/>
                        <a:pt x="69" y="26"/>
                      </a:cubicBezTo>
                      <a:cubicBezTo>
                        <a:pt x="69" y="26"/>
                        <a:pt x="66" y="58"/>
                        <a:pt x="93" y="62"/>
                      </a:cubicBez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E4ED79-58EA-4024-9E27-D9DED3931C2D}"/>
                </a:ext>
              </a:extLst>
            </p:cNvPr>
            <p:cNvGrpSpPr/>
            <p:nvPr/>
          </p:nvGrpSpPr>
          <p:grpSpPr>
            <a:xfrm>
              <a:off x="4562743" y="2844706"/>
              <a:ext cx="4325483" cy="596277"/>
              <a:chOff x="4192973" y="3278031"/>
              <a:chExt cx="4325483" cy="596277"/>
            </a:xfrm>
          </p:grpSpPr>
          <p:sp>
            <p:nvSpPr>
              <p:cNvPr id="307" name="TextBox 306"/>
              <p:cNvSpPr txBox="1"/>
              <p:nvPr/>
            </p:nvSpPr>
            <p:spPr>
              <a:xfrm>
                <a:off x="4610331" y="3278031"/>
                <a:ext cx="3908125" cy="596277"/>
              </a:xfrm>
              <a:prstGeom prst="rect">
                <a:avLst/>
              </a:prstGeom>
              <a:noFill/>
            </p:spPr>
            <p:txBody>
              <a:bodyPr wrap="square" lIns="143407" tIns="89630" rIns="143407" bIns="89630" rtlCol="0">
                <a:spAutoFit/>
              </a:bodyPr>
              <a:lstStyle/>
              <a:p>
                <a:pPr defTabSz="896214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588"/>
                  </a:spcAft>
                  <a:defRPr/>
                </a:pPr>
                <a:r>
                  <a:rPr lang="en-US" sz="1469" kern="0">
                    <a:gradFill>
                      <a:gsLst>
                        <a:gs pos="2917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Real time dashboards </a:t>
                </a:r>
                <a:br>
                  <a:rPr lang="en-US" sz="1469" kern="0">
                    <a:gradFill>
                      <a:gsLst>
                        <a:gs pos="2917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sz="1469" kern="0">
                    <a:gradFill>
                      <a:gsLst>
                        <a:gs pos="2917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cs typeface="Segoe UI" panose="020B0502040204020203" pitchFamily="34" charset="0"/>
                  </a:rPr>
                  <a:t>and interactive reports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4192973" y="3418630"/>
                <a:ext cx="426077" cy="307000"/>
                <a:chOff x="4894822" y="3158633"/>
                <a:chExt cx="470407" cy="338941"/>
              </a:xfrm>
            </p:grpSpPr>
            <p:sp>
              <p:nvSpPr>
                <p:cNvPr id="309" name="Oval 5"/>
                <p:cNvSpPr>
                  <a:spLocks noChangeArrowheads="1"/>
                </p:cNvSpPr>
                <p:nvPr/>
              </p:nvSpPr>
              <p:spPr bwMode="auto">
                <a:xfrm>
                  <a:off x="4894822" y="3158633"/>
                  <a:ext cx="195124" cy="192024"/>
                </a:xfrm>
                <a:prstGeom prst="ellipse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0" name="Freeform 6"/>
                <p:cNvSpPr>
                  <a:spLocks/>
                </p:cNvSpPr>
                <p:nvPr/>
              </p:nvSpPr>
              <p:spPr bwMode="auto">
                <a:xfrm>
                  <a:off x="4992911" y="3203779"/>
                  <a:ext cx="36916" cy="85546"/>
                </a:xfrm>
                <a:custGeom>
                  <a:avLst/>
                  <a:gdLst>
                    <a:gd name="T0" fmla="*/ 0 w 35"/>
                    <a:gd name="T1" fmla="*/ 0 h 99"/>
                    <a:gd name="T2" fmla="*/ 0 w 35"/>
                    <a:gd name="T3" fmla="*/ 63 h 99"/>
                    <a:gd name="T4" fmla="*/ 35 w 35"/>
                    <a:gd name="T5" fmla="*/ 9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5" h="99">
                      <a:moveTo>
                        <a:pt x="0" y="0"/>
                      </a:moveTo>
                      <a:lnTo>
                        <a:pt x="0" y="63"/>
                      </a:lnTo>
                      <a:lnTo>
                        <a:pt x="35" y="99"/>
                      </a:lnTo>
                    </a:path>
                  </a:pathLst>
                </a:cu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1" name="Line 7"/>
                <p:cNvSpPr>
                  <a:spLocks noChangeShapeType="1"/>
                </p:cNvSpPr>
                <p:nvPr/>
              </p:nvSpPr>
              <p:spPr bwMode="auto">
                <a:xfrm>
                  <a:off x="5029827" y="3497574"/>
                  <a:ext cx="335402" cy="0"/>
                </a:xfrm>
                <a:prstGeom prst="line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2" name="Rectangle 8"/>
                <p:cNvSpPr>
                  <a:spLocks noChangeArrowheads="1"/>
                </p:cNvSpPr>
                <p:nvPr/>
              </p:nvSpPr>
              <p:spPr bwMode="auto">
                <a:xfrm>
                  <a:off x="5037210" y="3374871"/>
                  <a:ext cx="48517" cy="82089"/>
                </a:xfrm>
                <a:prstGeom prst="rect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3" name="Rectangle 9"/>
                <p:cNvSpPr>
                  <a:spLocks noChangeArrowheads="1"/>
                </p:cNvSpPr>
                <p:nvPr/>
              </p:nvSpPr>
              <p:spPr bwMode="auto">
                <a:xfrm>
                  <a:off x="5125807" y="3316977"/>
                  <a:ext cx="48517" cy="139985"/>
                </a:xfrm>
                <a:prstGeom prst="rect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4" name="Rectangle 10"/>
                <p:cNvSpPr>
                  <a:spLocks noChangeArrowheads="1"/>
                </p:cNvSpPr>
                <p:nvPr/>
              </p:nvSpPr>
              <p:spPr bwMode="auto">
                <a:xfrm>
                  <a:off x="5214404" y="3348084"/>
                  <a:ext cx="48517" cy="108877"/>
                </a:xfrm>
                <a:prstGeom prst="rect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5" name="Rectangle 11"/>
                <p:cNvSpPr>
                  <a:spLocks noChangeArrowheads="1"/>
                </p:cNvSpPr>
                <p:nvPr/>
              </p:nvSpPr>
              <p:spPr bwMode="auto">
                <a:xfrm>
                  <a:off x="5303000" y="3276362"/>
                  <a:ext cx="48517" cy="180597"/>
                </a:xfrm>
                <a:prstGeom prst="rect">
                  <a:avLst/>
                </a:prstGeom>
                <a:noFill/>
                <a:ln w="15875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317" name="Line 20"/>
                <p:cNvSpPr>
                  <a:spLocks noChangeShapeType="1"/>
                </p:cNvSpPr>
                <p:nvPr/>
              </p:nvSpPr>
              <p:spPr bwMode="auto">
                <a:xfrm>
                  <a:off x="4961452" y="3329583"/>
                  <a:ext cx="0" cy="0"/>
                </a:xfrm>
                <a:prstGeom prst="line">
                  <a:avLst/>
                </a:prstGeom>
                <a:noFill/>
                <a:ln w="15875" cap="flat">
                  <a:solidFill>
                    <a:srgbClr val="8C8C8C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30" tIns="44814" rIns="89630" bIns="448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214">
                    <a:defRPr/>
                  </a:pPr>
                  <a:endParaRPr lang="en-US" sz="1730" kern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13437B-E731-4491-BF59-0459FF6DF8A0}"/>
                </a:ext>
              </a:extLst>
            </p:cNvPr>
            <p:cNvSpPr txBox="1"/>
            <p:nvPr/>
          </p:nvSpPr>
          <p:spPr>
            <a:xfrm>
              <a:off x="4987849" y="4475258"/>
              <a:ext cx="3117463" cy="596277"/>
            </a:xfrm>
            <a:prstGeom prst="rect">
              <a:avLst/>
            </a:prstGeom>
            <a:noFill/>
          </p:spPr>
          <p:txBody>
            <a:bodyPr wrap="square" lIns="143407" tIns="89630" rIns="143407" bIns="89630" rtlCol="0">
              <a:spAutoFit/>
            </a:bodyPr>
            <a:lstStyle/>
            <a:p>
              <a:pPr defTabSz="896214" fontAlgn="base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defRPr/>
              </a:pPr>
              <a:r>
                <a:rPr lang="en-US" sz="1469" kern="0">
                  <a:gradFill>
                    <a:gsLst>
                      <a:gs pos="2917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Native Office 365, Dynamics 365, Azure integration</a:t>
              </a:r>
            </a:p>
          </p:txBody>
        </p:sp>
      </p:grpSp>
      <p:grpSp>
        <p:nvGrpSpPr>
          <p:cNvPr id="114" name="Group 4">
            <a:extLst>
              <a:ext uri="{FF2B5EF4-FFF2-40B4-BE49-F238E27FC236}">
                <a16:creationId xmlns:a16="http://schemas.microsoft.com/office/drawing/2014/main" id="{0E12241F-877A-4CB5-9B60-0B21972203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69295" y="4548029"/>
            <a:ext cx="414584" cy="414928"/>
            <a:chOff x="2632" y="955"/>
            <a:chExt cx="2410" cy="2412"/>
          </a:xfrm>
        </p:grpSpPr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16FA89F5-26C8-472D-A4AF-8B4F3D530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955"/>
              <a:ext cx="2410" cy="2412"/>
            </a:xfrm>
            <a:custGeom>
              <a:avLst/>
              <a:gdLst>
                <a:gd name="T0" fmla="*/ 109 w 1017"/>
                <a:gd name="T1" fmla="*/ 108 h 1018"/>
                <a:gd name="T2" fmla="*/ 265 w 1017"/>
                <a:gd name="T3" fmla="*/ 110 h 1018"/>
                <a:gd name="T4" fmla="*/ 280 w 1017"/>
                <a:gd name="T5" fmla="*/ 94 h 1018"/>
                <a:gd name="T6" fmla="*/ 307 w 1017"/>
                <a:gd name="T7" fmla="*/ 0 h 1018"/>
                <a:gd name="T8" fmla="*/ 338 w 1017"/>
                <a:gd name="T9" fmla="*/ 94 h 1018"/>
                <a:gd name="T10" fmla="*/ 360 w 1017"/>
                <a:gd name="T11" fmla="*/ 110 h 1018"/>
                <a:gd name="T12" fmla="*/ 663 w 1017"/>
                <a:gd name="T13" fmla="*/ 108 h 1018"/>
                <a:gd name="T14" fmla="*/ 678 w 1017"/>
                <a:gd name="T15" fmla="*/ 125 h 1018"/>
                <a:gd name="T16" fmla="*/ 707 w 1017"/>
                <a:gd name="T17" fmla="*/ 217 h 1018"/>
                <a:gd name="T18" fmla="*/ 737 w 1017"/>
                <a:gd name="T19" fmla="*/ 125 h 1018"/>
                <a:gd name="T20" fmla="*/ 759 w 1017"/>
                <a:gd name="T21" fmla="*/ 109 h 1018"/>
                <a:gd name="T22" fmla="*/ 907 w 1017"/>
                <a:gd name="T23" fmla="*/ 109 h 1018"/>
                <a:gd name="T24" fmla="*/ 907 w 1017"/>
                <a:gd name="T25" fmla="*/ 258 h 1018"/>
                <a:gd name="T26" fmla="*/ 921 w 1017"/>
                <a:gd name="T27" fmla="*/ 278 h 1018"/>
                <a:gd name="T28" fmla="*/ 1017 w 1017"/>
                <a:gd name="T29" fmla="*/ 311 h 1018"/>
                <a:gd name="T30" fmla="*/ 922 w 1017"/>
                <a:gd name="T31" fmla="*/ 335 h 1018"/>
                <a:gd name="T32" fmla="*/ 905 w 1017"/>
                <a:gd name="T33" fmla="*/ 360 h 1018"/>
                <a:gd name="T34" fmla="*/ 906 w 1017"/>
                <a:gd name="T35" fmla="*/ 654 h 1018"/>
                <a:gd name="T36" fmla="*/ 890 w 1017"/>
                <a:gd name="T37" fmla="*/ 677 h 1018"/>
                <a:gd name="T38" fmla="*/ 796 w 1017"/>
                <a:gd name="T39" fmla="*/ 706 h 1018"/>
                <a:gd name="T40" fmla="*/ 890 w 1017"/>
                <a:gd name="T41" fmla="*/ 735 h 1018"/>
                <a:gd name="T42" fmla="*/ 905 w 1017"/>
                <a:gd name="T43" fmla="*/ 760 h 1018"/>
                <a:gd name="T44" fmla="*/ 909 w 1017"/>
                <a:gd name="T45" fmla="*/ 907 h 1018"/>
                <a:gd name="T46" fmla="*/ 759 w 1017"/>
                <a:gd name="T47" fmla="*/ 907 h 1018"/>
                <a:gd name="T48" fmla="*/ 736 w 1017"/>
                <a:gd name="T49" fmla="*/ 919 h 1018"/>
                <a:gd name="T50" fmla="*/ 710 w 1017"/>
                <a:gd name="T51" fmla="*/ 1018 h 1018"/>
                <a:gd name="T52" fmla="*/ 680 w 1017"/>
                <a:gd name="T53" fmla="*/ 916 h 1018"/>
                <a:gd name="T54" fmla="*/ 658 w 1017"/>
                <a:gd name="T55" fmla="*/ 908 h 1018"/>
                <a:gd name="T56" fmla="*/ 362 w 1017"/>
                <a:gd name="T57" fmla="*/ 908 h 1018"/>
                <a:gd name="T58" fmla="*/ 338 w 1017"/>
                <a:gd name="T59" fmla="*/ 890 h 1018"/>
                <a:gd name="T60" fmla="*/ 311 w 1017"/>
                <a:gd name="T61" fmla="*/ 797 h 1018"/>
                <a:gd name="T62" fmla="*/ 278 w 1017"/>
                <a:gd name="T63" fmla="*/ 884 h 1018"/>
                <a:gd name="T64" fmla="*/ 257 w 1017"/>
                <a:gd name="T65" fmla="*/ 906 h 1018"/>
                <a:gd name="T66" fmla="*/ 109 w 1017"/>
                <a:gd name="T67" fmla="*/ 906 h 1018"/>
                <a:gd name="T68" fmla="*/ 109 w 1017"/>
                <a:gd name="T69" fmla="*/ 755 h 1018"/>
                <a:gd name="T70" fmla="*/ 98 w 1017"/>
                <a:gd name="T71" fmla="*/ 735 h 1018"/>
                <a:gd name="T72" fmla="*/ 0 w 1017"/>
                <a:gd name="T73" fmla="*/ 706 h 1018"/>
                <a:gd name="T74" fmla="*/ 92 w 1017"/>
                <a:gd name="T75" fmla="*/ 681 h 1018"/>
                <a:gd name="T76" fmla="*/ 111 w 1017"/>
                <a:gd name="T77" fmla="*/ 656 h 1018"/>
                <a:gd name="T78" fmla="*/ 110 w 1017"/>
                <a:gd name="T79" fmla="*/ 366 h 1018"/>
                <a:gd name="T80" fmla="*/ 126 w 1017"/>
                <a:gd name="T81" fmla="*/ 339 h 1018"/>
                <a:gd name="T82" fmla="*/ 220 w 1017"/>
                <a:gd name="T83" fmla="*/ 308 h 1018"/>
                <a:gd name="T84" fmla="*/ 124 w 1017"/>
                <a:gd name="T85" fmla="*/ 275 h 1018"/>
                <a:gd name="T86" fmla="*/ 108 w 1017"/>
                <a:gd name="T87" fmla="*/ 249 h 1018"/>
                <a:gd name="T88" fmla="*/ 109 w 1017"/>
                <a:gd name="T89" fmla="*/ 10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8">
                  <a:moveTo>
                    <a:pt x="109" y="108"/>
                  </a:moveTo>
                  <a:cubicBezTo>
                    <a:pt x="265" y="110"/>
                    <a:pt x="265" y="110"/>
                    <a:pt x="265" y="110"/>
                  </a:cubicBezTo>
                  <a:cubicBezTo>
                    <a:pt x="265" y="110"/>
                    <a:pt x="280" y="111"/>
                    <a:pt x="280" y="94"/>
                  </a:cubicBezTo>
                  <a:cubicBezTo>
                    <a:pt x="280" y="77"/>
                    <a:pt x="235" y="0"/>
                    <a:pt x="307" y="0"/>
                  </a:cubicBezTo>
                  <a:cubicBezTo>
                    <a:pt x="379" y="0"/>
                    <a:pt x="338" y="81"/>
                    <a:pt x="338" y="94"/>
                  </a:cubicBezTo>
                  <a:cubicBezTo>
                    <a:pt x="338" y="107"/>
                    <a:pt x="360" y="110"/>
                    <a:pt x="360" y="110"/>
                  </a:cubicBezTo>
                  <a:cubicBezTo>
                    <a:pt x="663" y="108"/>
                    <a:pt x="663" y="108"/>
                    <a:pt x="663" y="108"/>
                  </a:cubicBezTo>
                  <a:cubicBezTo>
                    <a:pt x="663" y="108"/>
                    <a:pt x="678" y="110"/>
                    <a:pt x="678" y="125"/>
                  </a:cubicBezTo>
                  <a:cubicBezTo>
                    <a:pt x="678" y="140"/>
                    <a:pt x="634" y="217"/>
                    <a:pt x="707" y="217"/>
                  </a:cubicBezTo>
                  <a:cubicBezTo>
                    <a:pt x="780" y="217"/>
                    <a:pt x="737" y="139"/>
                    <a:pt x="737" y="125"/>
                  </a:cubicBezTo>
                  <a:cubicBezTo>
                    <a:pt x="737" y="111"/>
                    <a:pt x="759" y="109"/>
                    <a:pt x="759" y="109"/>
                  </a:cubicBezTo>
                  <a:cubicBezTo>
                    <a:pt x="907" y="109"/>
                    <a:pt x="907" y="109"/>
                    <a:pt x="907" y="109"/>
                  </a:cubicBezTo>
                  <a:cubicBezTo>
                    <a:pt x="907" y="258"/>
                    <a:pt x="907" y="258"/>
                    <a:pt x="907" y="258"/>
                  </a:cubicBezTo>
                  <a:cubicBezTo>
                    <a:pt x="907" y="258"/>
                    <a:pt x="906" y="278"/>
                    <a:pt x="921" y="278"/>
                  </a:cubicBezTo>
                  <a:cubicBezTo>
                    <a:pt x="936" y="278"/>
                    <a:pt x="1017" y="231"/>
                    <a:pt x="1017" y="311"/>
                  </a:cubicBezTo>
                  <a:cubicBezTo>
                    <a:pt x="1017" y="391"/>
                    <a:pt x="938" y="335"/>
                    <a:pt x="922" y="335"/>
                  </a:cubicBezTo>
                  <a:cubicBezTo>
                    <a:pt x="906" y="335"/>
                    <a:pt x="905" y="360"/>
                    <a:pt x="905" y="360"/>
                  </a:cubicBezTo>
                  <a:cubicBezTo>
                    <a:pt x="906" y="654"/>
                    <a:pt x="906" y="654"/>
                    <a:pt x="906" y="654"/>
                  </a:cubicBezTo>
                  <a:cubicBezTo>
                    <a:pt x="906" y="654"/>
                    <a:pt x="905" y="677"/>
                    <a:pt x="890" y="677"/>
                  </a:cubicBezTo>
                  <a:cubicBezTo>
                    <a:pt x="875" y="677"/>
                    <a:pt x="796" y="640"/>
                    <a:pt x="796" y="706"/>
                  </a:cubicBezTo>
                  <a:cubicBezTo>
                    <a:pt x="796" y="772"/>
                    <a:pt x="875" y="735"/>
                    <a:pt x="890" y="735"/>
                  </a:cubicBezTo>
                  <a:cubicBezTo>
                    <a:pt x="905" y="735"/>
                    <a:pt x="905" y="760"/>
                    <a:pt x="905" y="760"/>
                  </a:cubicBezTo>
                  <a:cubicBezTo>
                    <a:pt x="909" y="907"/>
                    <a:pt x="909" y="907"/>
                    <a:pt x="909" y="907"/>
                  </a:cubicBezTo>
                  <a:cubicBezTo>
                    <a:pt x="759" y="907"/>
                    <a:pt x="759" y="907"/>
                    <a:pt x="759" y="907"/>
                  </a:cubicBezTo>
                  <a:cubicBezTo>
                    <a:pt x="759" y="907"/>
                    <a:pt x="736" y="904"/>
                    <a:pt x="736" y="919"/>
                  </a:cubicBezTo>
                  <a:cubicBezTo>
                    <a:pt x="736" y="934"/>
                    <a:pt x="788" y="1018"/>
                    <a:pt x="710" y="1018"/>
                  </a:cubicBezTo>
                  <a:cubicBezTo>
                    <a:pt x="632" y="1018"/>
                    <a:pt x="680" y="930"/>
                    <a:pt x="680" y="916"/>
                  </a:cubicBezTo>
                  <a:cubicBezTo>
                    <a:pt x="680" y="902"/>
                    <a:pt x="658" y="908"/>
                    <a:pt x="658" y="908"/>
                  </a:cubicBezTo>
                  <a:cubicBezTo>
                    <a:pt x="362" y="908"/>
                    <a:pt x="362" y="908"/>
                    <a:pt x="362" y="908"/>
                  </a:cubicBezTo>
                  <a:cubicBezTo>
                    <a:pt x="362" y="908"/>
                    <a:pt x="338" y="904"/>
                    <a:pt x="338" y="890"/>
                  </a:cubicBezTo>
                  <a:cubicBezTo>
                    <a:pt x="338" y="876"/>
                    <a:pt x="383" y="797"/>
                    <a:pt x="311" y="797"/>
                  </a:cubicBezTo>
                  <a:cubicBezTo>
                    <a:pt x="239" y="797"/>
                    <a:pt x="278" y="869"/>
                    <a:pt x="278" y="884"/>
                  </a:cubicBezTo>
                  <a:cubicBezTo>
                    <a:pt x="278" y="899"/>
                    <a:pt x="257" y="906"/>
                    <a:pt x="257" y="906"/>
                  </a:cubicBezTo>
                  <a:cubicBezTo>
                    <a:pt x="109" y="906"/>
                    <a:pt x="109" y="906"/>
                    <a:pt x="109" y="906"/>
                  </a:cubicBezTo>
                  <a:cubicBezTo>
                    <a:pt x="109" y="755"/>
                    <a:pt x="109" y="755"/>
                    <a:pt x="109" y="755"/>
                  </a:cubicBezTo>
                  <a:cubicBezTo>
                    <a:pt x="109" y="755"/>
                    <a:pt x="116" y="735"/>
                    <a:pt x="98" y="735"/>
                  </a:cubicBezTo>
                  <a:cubicBezTo>
                    <a:pt x="80" y="735"/>
                    <a:pt x="0" y="776"/>
                    <a:pt x="0" y="706"/>
                  </a:cubicBezTo>
                  <a:cubicBezTo>
                    <a:pt x="0" y="636"/>
                    <a:pt x="74" y="681"/>
                    <a:pt x="92" y="681"/>
                  </a:cubicBezTo>
                  <a:cubicBezTo>
                    <a:pt x="110" y="681"/>
                    <a:pt x="111" y="656"/>
                    <a:pt x="111" y="656"/>
                  </a:cubicBezTo>
                  <a:cubicBezTo>
                    <a:pt x="110" y="366"/>
                    <a:pt x="110" y="366"/>
                    <a:pt x="110" y="366"/>
                  </a:cubicBezTo>
                  <a:cubicBezTo>
                    <a:pt x="110" y="366"/>
                    <a:pt x="111" y="339"/>
                    <a:pt x="126" y="339"/>
                  </a:cubicBezTo>
                  <a:cubicBezTo>
                    <a:pt x="141" y="339"/>
                    <a:pt x="220" y="376"/>
                    <a:pt x="220" y="308"/>
                  </a:cubicBezTo>
                  <a:cubicBezTo>
                    <a:pt x="220" y="240"/>
                    <a:pt x="143" y="275"/>
                    <a:pt x="124" y="275"/>
                  </a:cubicBezTo>
                  <a:cubicBezTo>
                    <a:pt x="105" y="275"/>
                    <a:pt x="108" y="249"/>
                    <a:pt x="108" y="249"/>
                  </a:cubicBezTo>
                  <a:lnTo>
                    <a:pt x="109" y="108"/>
                  </a:ln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923E63FC-E2DE-47F2-A609-CBF2ABA92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955"/>
              <a:ext cx="2410" cy="2412"/>
            </a:xfrm>
            <a:custGeom>
              <a:avLst/>
              <a:gdLst>
                <a:gd name="T0" fmla="*/ 109 w 1017"/>
                <a:gd name="T1" fmla="*/ 108 h 1018"/>
                <a:gd name="T2" fmla="*/ 265 w 1017"/>
                <a:gd name="T3" fmla="*/ 110 h 1018"/>
                <a:gd name="T4" fmla="*/ 280 w 1017"/>
                <a:gd name="T5" fmla="*/ 94 h 1018"/>
                <a:gd name="T6" fmla="*/ 307 w 1017"/>
                <a:gd name="T7" fmla="*/ 0 h 1018"/>
                <a:gd name="T8" fmla="*/ 338 w 1017"/>
                <a:gd name="T9" fmla="*/ 94 h 1018"/>
                <a:gd name="T10" fmla="*/ 360 w 1017"/>
                <a:gd name="T11" fmla="*/ 110 h 1018"/>
                <a:gd name="T12" fmla="*/ 663 w 1017"/>
                <a:gd name="T13" fmla="*/ 108 h 1018"/>
                <a:gd name="T14" fmla="*/ 678 w 1017"/>
                <a:gd name="T15" fmla="*/ 125 h 1018"/>
                <a:gd name="T16" fmla="*/ 707 w 1017"/>
                <a:gd name="T17" fmla="*/ 217 h 1018"/>
                <a:gd name="T18" fmla="*/ 737 w 1017"/>
                <a:gd name="T19" fmla="*/ 125 h 1018"/>
                <a:gd name="T20" fmla="*/ 759 w 1017"/>
                <a:gd name="T21" fmla="*/ 109 h 1018"/>
                <a:gd name="T22" fmla="*/ 907 w 1017"/>
                <a:gd name="T23" fmla="*/ 109 h 1018"/>
                <a:gd name="T24" fmla="*/ 907 w 1017"/>
                <a:gd name="T25" fmla="*/ 258 h 1018"/>
                <a:gd name="T26" fmla="*/ 921 w 1017"/>
                <a:gd name="T27" fmla="*/ 278 h 1018"/>
                <a:gd name="T28" fmla="*/ 1017 w 1017"/>
                <a:gd name="T29" fmla="*/ 311 h 1018"/>
                <a:gd name="T30" fmla="*/ 922 w 1017"/>
                <a:gd name="T31" fmla="*/ 335 h 1018"/>
                <a:gd name="T32" fmla="*/ 905 w 1017"/>
                <a:gd name="T33" fmla="*/ 360 h 1018"/>
                <a:gd name="T34" fmla="*/ 906 w 1017"/>
                <a:gd name="T35" fmla="*/ 654 h 1018"/>
                <a:gd name="T36" fmla="*/ 890 w 1017"/>
                <a:gd name="T37" fmla="*/ 677 h 1018"/>
                <a:gd name="T38" fmla="*/ 796 w 1017"/>
                <a:gd name="T39" fmla="*/ 706 h 1018"/>
                <a:gd name="T40" fmla="*/ 890 w 1017"/>
                <a:gd name="T41" fmla="*/ 735 h 1018"/>
                <a:gd name="T42" fmla="*/ 905 w 1017"/>
                <a:gd name="T43" fmla="*/ 760 h 1018"/>
                <a:gd name="T44" fmla="*/ 909 w 1017"/>
                <a:gd name="T45" fmla="*/ 907 h 1018"/>
                <a:gd name="T46" fmla="*/ 759 w 1017"/>
                <a:gd name="T47" fmla="*/ 907 h 1018"/>
                <a:gd name="T48" fmla="*/ 736 w 1017"/>
                <a:gd name="T49" fmla="*/ 919 h 1018"/>
                <a:gd name="T50" fmla="*/ 710 w 1017"/>
                <a:gd name="T51" fmla="*/ 1018 h 1018"/>
                <a:gd name="T52" fmla="*/ 680 w 1017"/>
                <a:gd name="T53" fmla="*/ 916 h 1018"/>
                <a:gd name="T54" fmla="*/ 658 w 1017"/>
                <a:gd name="T55" fmla="*/ 908 h 1018"/>
                <a:gd name="T56" fmla="*/ 362 w 1017"/>
                <a:gd name="T57" fmla="*/ 908 h 1018"/>
                <a:gd name="T58" fmla="*/ 338 w 1017"/>
                <a:gd name="T59" fmla="*/ 890 h 1018"/>
                <a:gd name="T60" fmla="*/ 311 w 1017"/>
                <a:gd name="T61" fmla="*/ 797 h 1018"/>
                <a:gd name="T62" fmla="*/ 278 w 1017"/>
                <a:gd name="T63" fmla="*/ 884 h 1018"/>
                <a:gd name="T64" fmla="*/ 257 w 1017"/>
                <a:gd name="T65" fmla="*/ 906 h 1018"/>
                <a:gd name="T66" fmla="*/ 109 w 1017"/>
                <a:gd name="T67" fmla="*/ 906 h 1018"/>
                <a:gd name="T68" fmla="*/ 109 w 1017"/>
                <a:gd name="T69" fmla="*/ 755 h 1018"/>
                <a:gd name="T70" fmla="*/ 98 w 1017"/>
                <a:gd name="T71" fmla="*/ 735 h 1018"/>
                <a:gd name="T72" fmla="*/ 0 w 1017"/>
                <a:gd name="T73" fmla="*/ 706 h 1018"/>
                <a:gd name="T74" fmla="*/ 92 w 1017"/>
                <a:gd name="T75" fmla="*/ 681 h 1018"/>
                <a:gd name="T76" fmla="*/ 111 w 1017"/>
                <a:gd name="T77" fmla="*/ 656 h 1018"/>
                <a:gd name="T78" fmla="*/ 110 w 1017"/>
                <a:gd name="T79" fmla="*/ 366 h 1018"/>
                <a:gd name="T80" fmla="*/ 126 w 1017"/>
                <a:gd name="T81" fmla="*/ 339 h 1018"/>
                <a:gd name="T82" fmla="*/ 220 w 1017"/>
                <a:gd name="T83" fmla="*/ 308 h 1018"/>
                <a:gd name="T84" fmla="*/ 124 w 1017"/>
                <a:gd name="T85" fmla="*/ 275 h 1018"/>
                <a:gd name="T86" fmla="*/ 108 w 1017"/>
                <a:gd name="T87" fmla="*/ 249 h 1018"/>
                <a:gd name="T88" fmla="*/ 109 w 1017"/>
                <a:gd name="T89" fmla="*/ 108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17" h="1018">
                  <a:moveTo>
                    <a:pt x="109" y="108"/>
                  </a:moveTo>
                  <a:cubicBezTo>
                    <a:pt x="265" y="110"/>
                    <a:pt x="265" y="110"/>
                    <a:pt x="265" y="110"/>
                  </a:cubicBezTo>
                  <a:cubicBezTo>
                    <a:pt x="265" y="110"/>
                    <a:pt x="280" y="111"/>
                    <a:pt x="280" y="94"/>
                  </a:cubicBezTo>
                  <a:cubicBezTo>
                    <a:pt x="280" y="77"/>
                    <a:pt x="235" y="0"/>
                    <a:pt x="307" y="0"/>
                  </a:cubicBezTo>
                  <a:cubicBezTo>
                    <a:pt x="379" y="0"/>
                    <a:pt x="338" y="81"/>
                    <a:pt x="338" y="94"/>
                  </a:cubicBezTo>
                  <a:cubicBezTo>
                    <a:pt x="338" y="107"/>
                    <a:pt x="360" y="110"/>
                    <a:pt x="360" y="110"/>
                  </a:cubicBezTo>
                  <a:cubicBezTo>
                    <a:pt x="663" y="108"/>
                    <a:pt x="663" y="108"/>
                    <a:pt x="663" y="108"/>
                  </a:cubicBezTo>
                  <a:cubicBezTo>
                    <a:pt x="663" y="108"/>
                    <a:pt x="678" y="110"/>
                    <a:pt x="678" y="125"/>
                  </a:cubicBezTo>
                  <a:cubicBezTo>
                    <a:pt x="678" y="140"/>
                    <a:pt x="634" y="217"/>
                    <a:pt x="707" y="217"/>
                  </a:cubicBezTo>
                  <a:cubicBezTo>
                    <a:pt x="780" y="217"/>
                    <a:pt x="737" y="139"/>
                    <a:pt x="737" y="125"/>
                  </a:cubicBezTo>
                  <a:cubicBezTo>
                    <a:pt x="737" y="111"/>
                    <a:pt x="759" y="109"/>
                    <a:pt x="759" y="109"/>
                  </a:cubicBezTo>
                  <a:cubicBezTo>
                    <a:pt x="907" y="109"/>
                    <a:pt x="907" y="109"/>
                    <a:pt x="907" y="109"/>
                  </a:cubicBezTo>
                  <a:cubicBezTo>
                    <a:pt x="907" y="258"/>
                    <a:pt x="907" y="258"/>
                    <a:pt x="907" y="258"/>
                  </a:cubicBezTo>
                  <a:cubicBezTo>
                    <a:pt x="907" y="258"/>
                    <a:pt x="906" y="278"/>
                    <a:pt x="921" y="278"/>
                  </a:cubicBezTo>
                  <a:cubicBezTo>
                    <a:pt x="936" y="278"/>
                    <a:pt x="1017" y="231"/>
                    <a:pt x="1017" y="311"/>
                  </a:cubicBezTo>
                  <a:cubicBezTo>
                    <a:pt x="1017" y="391"/>
                    <a:pt x="938" y="335"/>
                    <a:pt x="922" y="335"/>
                  </a:cubicBezTo>
                  <a:cubicBezTo>
                    <a:pt x="906" y="335"/>
                    <a:pt x="905" y="360"/>
                    <a:pt x="905" y="360"/>
                  </a:cubicBezTo>
                  <a:cubicBezTo>
                    <a:pt x="906" y="654"/>
                    <a:pt x="906" y="654"/>
                    <a:pt x="906" y="654"/>
                  </a:cubicBezTo>
                  <a:cubicBezTo>
                    <a:pt x="906" y="654"/>
                    <a:pt x="905" y="677"/>
                    <a:pt x="890" y="677"/>
                  </a:cubicBezTo>
                  <a:cubicBezTo>
                    <a:pt x="875" y="677"/>
                    <a:pt x="796" y="640"/>
                    <a:pt x="796" y="706"/>
                  </a:cubicBezTo>
                  <a:cubicBezTo>
                    <a:pt x="796" y="772"/>
                    <a:pt x="875" y="735"/>
                    <a:pt x="890" y="735"/>
                  </a:cubicBezTo>
                  <a:cubicBezTo>
                    <a:pt x="905" y="735"/>
                    <a:pt x="905" y="760"/>
                    <a:pt x="905" y="760"/>
                  </a:cubicBezTo>
                  <a:cubicBezTo>
                    <a:pt x="909" y="907"/>
                    <a:pt x="909" y="907"/>
                    <a:pt x="909" y="907"/>
                  </a:cubicBezTo>
                  <a:cubicBezTo>
                    <a:pt x="759" y="907"/>
                    <a:pt x="759" y="907"/>
                    <a:pt x="759" y="907"/>
                  </a:cubicBezTo>
                  <a:cubicBezTo>
                    <a:pt x="759" y="907"/>
                    <a:pt x="736" y="904"/>
                    <a:pt x="736" y="919"/>
                  </a:cubicBezTo>
                  <a:cubicBezTo>
                    <a:pt x="736" y="934"/>
                    <a:pt x="788" y="1018"/>
                    <a:pt x="710" y="1018"/>
                  </a:cubicBezTo>
                  <a:cubicBezTo>
                    <a:pt x="632" y="1018"/>
                    <a:pt x="680" y="930"/>
                    <a:pt x="680" y="916"/>
                  </a:cubicBezTo>
                  <a:cubicBezTo>
                    <a:pt x="680" y="902"/>
                    <a:pt x="658" y="908"/>
                    <a:pt x="658" y="908"/>
                  </a:cubicBezTo>
                  <a:cubicBezTo>
                    <a:pt x="362" y="908"/>
                    <a:pt x="362" y="908"/>
                    <a:pt x="362" y="908"/>
                  </a:cubicBezTo>
                  <a:cubicBezTo>
                    <a:pt x="362" y="908"/>
                    <a:pt x="338" y="904"/>
                    <a:pt x="338" y="890"/>
                  </a:cubicBezTo>
                  <a:cubicBezTo>
                    <a:pt x="338" y="876"/>
                    <a:pt x="383" y="797"/>
                    <a:pt x="311" y="797"/>
                  </a:cubicBezTo>
                  <a:cubicBezTo>
                    <a:pt x="239" y="797"/>
                    <a:pt x="278" y="869"/>
                    <a:pt x="278" y="884"/>
                  </a:cubicBezTo>
                  <a:cubicBezTo>
                    <a:pt x="278" y="899"/>
                    <a:pt x="257" y="906"/>
                    <a:pt x="257" y="906"/>
                  </a:cubicBezTo>
                  <a:cubicBezTo>
                    <a:pt x="109" y="906"/>
                    <a:pt x="109" y="906"/>
                    <a:pt x="109" y="906"/>
                  </a:cubicBezTo>
                  <a:cubicBezTo>
                    <a:pt x="109" y="755"/>
                    <a:pt x="109" y="755"/>
                    <a:pt x="109" y="755"/>
                  </a:cubicBezTo>
                  <a:cubicBezTo>
                    <a:pt x="109" y="755"/>
                    <a:pt x="116" y="735"/>
                    <a:pt x="98" y="735"/>
                  </a:cubicBezTo>
                  <a:cubicBezTo>
                    <a:pt x="80" y="735"/>
                    <a:pt x="0" y="776"/>
                    <a:pt x="0" y="706"/>
                  </a:cubicBezTo>
                  <a:cubicBezTo>
                    <a:pt x="0" y="636"/>
                    <a:pt x="74" y="681"/>
                    <a:pt x="92" y="681"/>
                  </a:cubicBezTo>
                  <a:cubicBezTo>
                    <a:pt x="110" y="681"/>
                    <a:pt x="111" y="656"/>
                    <a:pt x="111" y="656"/>
                  </a:cubicBezTo>
                  <a:cubicBezTo>
                    <a:pt x="110" y="366"/>
                    <a:pt x="110" y="366"/>
                    <a:pt x="110" y="366"/>
                  </a:cubicBezTo>
                  <a:cubicBezTo>
                    <a:pt x="110" y="366"/>
                    <a:pt x="111" y="339"/>
                    <a:pt x="126" y="339"/>
                  </a:cubicBezTo>
                  <a:cubicBezTo>
                    <a:pt x="141" y="339"/>
                    <a:pt x="220" y="376"/>
                    <a:pt x="220" y="308"/>
                  </a:cubicBezTo>
                  <a:cubicBezTo>
                    <a:pt x="220" y="240"/>
                    <a:pt x="143" y="275"/>
                    <a:pt x="124" y="275"/>
                  </a:cubicBezTo>
                  <a:cubicBezTo>
                    <a:pt x="105" y="275"/>
                    <a:pt x="108" y="249"/>
                    <a:pt x="108" y="249"/>
                  </a:cubicBezTo>
                  <a:lnTo>
                    <a:pt x="109" y="108"/>
                  </a:ln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BAEB9409-DD55-4A38-9AAD-35ED85B28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" y="2147"/>
              <a:ext cx="1207" cy="1220"/>
            </a:xfrm>
            <a:custGeom>
              <a:avLst/>
              <a:gdLst>
                <a:gd name="T0" fmla="*/ 490 w 509"/>
                <a:gd name="T1" fmla="*/ 232 h 515"/>
                <a:gd name="T2" fmla="*/ 396 w 509"/>
                <a:gd name="T3" fmla="*/ 203 h 515"/>
                <a:gd name="T4" fmla="*/ 490 w 509"/>
                <a:gd name="T5" fmla="*/ 174 h 515"/>
                <a:gd name="T6" fmla="*/ 506 w 509"/>
                <a:gd name="T7" fmla="*/ 151 h 515"/>
                <a:gd name="T8" fmla="*/ 505 w 509"/>
                <a:gd name="T9" fmla="*/ 1 h 515"/>
                <a:gd name="T10" fmla="*/ 364 w 509"/>
                <a:gd name="T11" fmla="*/ 1 h 515"/>
                <a:gd name="T12" fmla="*/ 339 w 509"/>
                <a:gd name="T13" fmla="*/ 16 h 515"/>
                <a:gd name="T14" fmla="*/ 304 w 509"/>
                <a:gd name="T15" fmla="*/ 116 h 515"/>
                <a:gd name="T16" fmla="*/ 276 w 509"/>
                <a:gd name="T17" fmla="*/ 21 h 515"/>
                <a:gd name="T18" fmla="*/ 258 w 509"/>
                <a:gd name="T19" fmla="*/ 3 h 515"/>
                <a:gd name="T20" fmla="*/ 110 w 509"/>
                <a:gd name="T21" fmla="*/ 3 h 515"/>
                <a:gd name="T22" fmla="*/ 110 w 509"/>
                <a:gd name="T23" fmla="*/ 156 h 515"/>
                <a:gd name="T24" fmla="*/ 91 w 509"/>
                <a:gd name="T25" fmla="*/ 177 h 515"/>
                <a:gd name="T26" fmla="*/ 0 w 509"/>
                <a:gd name="T27" fmla="*/ 205 h 515"/>
                <a:gd name="T28" fmla="*/ 94 w 509"/>
                <a:gd name="T29" fmla="*/ 230 h 515"/>
                <a:gd name="T30" fmla="*/ 109 w 509"/>
                <a:gd name="T31" fmla="*/ 260 h 515"/>
                <a:gd name="T32" fmla="*/ 109 w 509"/>
                <a:gd name="T33" fmla="*/ 405 h 515"/>
                <a:gd name="T34" fmla="*/ 258 w 509"/>
                <a:gd name="T35" fmla="*/ 405 h 515"/>
                <a:gd name="T36" fmla="*/ 280 w 509"/>
                <a:gd name="T37" fmla="*/ 413 h 515"/>
                <a:gd name="T38" fmla="*/ 310 w 509"/>
                <a:gd name="T39" fmla="*/ 515 h 515"/>
                <a:gd name="T40" fmla="*/ 336 w 509"/>
                <a:gd name="T41" fmla="*/ 416 h 515"/>
                <a:gd name="T42" fmla="*/ 359 w 509"/>
                <a:gd name="T43" fmla="*/ 404 h 515"/>
                <a:gd name="T44" fmla="*/ 509 w 509"/>
                <a:gd name="T45" fmla="*/ 404 h 515"/>
                <a:gd name="T46" fmla="*/ 505 w 509"/>
                <a:gd name="T47" fmla="*/ 257 h 515"/>
                <a:gd name="T48" fmla="*/ 490 w 509"/>
                <a:gd name="T49" fmla="*/ 232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9" h="515">
                  <a:moveTo>
                    <a:pt x="490" y="232"/>
                  </a:moveTo>
                  <a:cubicBezTo>
                    <a:pt x="475" y="232"/>
                    <a:pt x="396" y="269"/>
                    <a:pt x="396" y="203"/>
                  </a:cubicBezTo>
                  <a:cubicBezTo>
                    <a:pt x="396" y="137"/>
                    <a:pt x="475" y="174"/>
                    <a:pt x="490" y="174"/>
                  </a:cubicBezTo>
                  <a:cubicBezTo>
                    <a:pt x="505" y="174"/>
                    <a:pt x="506" y="151"/>
                    <a:pt x="506" y="151"/>
                  </a:cubicBezTo>
                  <a:cubicBezTo>
                    <a:pt x="505" y="1"/>
                    <a:pt x="505" y="1"/>
                    <a:pt x="505" y="1"/>
                  </a:cubicBezTo>
                  <a:cubicBezTo>
                    <a:pt x="364" y="1"/>
                    <a:pt x="364" y="1"/>
                    <a:pt x="364" y="1"/>
                  </a:cubicBezTo>
                  <a:cubicBezTo>
                    <a:pt x="364" y="1"/>
                    <a:pt x="339" y="0"/>
                    <a:pt x="339" y="16"/>
                  </a:cubicBezTo>
                  <a:cubicBezTo>
                    <a:pt x="339" y="32"/>
                    <a:pt x="382" y="116"/>
                    <a:pt x="304" y="116"/>
                  </a:cubicBezTo>
                  <a:cubicBezTo>
                    <a:pt x="227" y="116"/>
                    <a:pt x="276" y="36"/>
                    <a:pt x="276" y="21"/>
                  </a:cubicBezTo>
                  <a:cubicBezTo>
                    <a:pt x="276" y="6"/>
                    <a:pt x="258" y="3"/>
                    <a:pt x="258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0" y="156"/>
                    <a:pt x="110" y="156"/>
                    <a:pt x="110" y="156"/>
                  </a:cubicBezTo>
                  <a:cubicBezTo>
                    <a:pt x="110" y="156"/>
                    <a:pt x="110" y="177"/>
                    <a:pt x="91" y="177"/>
                  </a:cubicBezTo>
                  <a:cubicBezTo>
                    <a:pt x="72" y="177"/>
                    <a:pt x="0" y="128"/>
                    <a:pt x="0" y="205"/>
                  </a:cubicBezTo>
                  <a:cubicBezTo>
                    <a:pt x="0" y="282"/>
                    <a:pt x="80" y="230"/>
                    <a:pt x="94" y="230"/>
                  </a:cubicBezTo>
                  <a:cubicBezTo>
                    <a:pt x="107" y="230"/>
                    <a:pt x="109" y="260"/>
                    <a:pt x="109" y="260"/>
                  </a:cubicBezTo>
                  <a:cubicBezTo>
                    <a:pt x="109" y="405"/>
                    <a:pt x="109" y="405"/>
                    <a:pt x="109" y="405"/>
                  </a:cubicBezTo>
                  <a:cubicBezTo>
                    <a:pt x="258" y="405"/>
                    <a:pt x="258" y="405"/>
                    <a:pt x="258" y="405"/>
                  </a:cubicBezTo>
                  <a:cubicBezTo>
                    <a:pt x="258" y="405"/>
                    <a:pt x="280" y="399"/>
                    <a:pt x="280" y="413"/>
                  </a:cubicBezTo>
                  <a:cubicBezTo>
                    <a:pt x="280" y="427"/>
                    <a:pt x="232" y="515"/>
                    <a:pt x="310" y="515"/>
                  </a:cubicBezTo>
                  <a:cubicBezTo>
                    <a:pt x="388" y="515"/>
                    <a:pt x="336" y="431"/>
                    <a:pt x="336" y="416"/>
                  </a:cubicBezTo>
                  <a:cubicBezTo>
                    <a:pt x="336" y="401"/>
                    <a:pt x="359" y="404"/>
                    <a:pt x="359" y="404"/>
                  </a:cubicBezTo>
                  <a:cubicBezTo>
                    <a:pt x="509" y="404"/>
                    <a:pt x="509" y="404"/>
                    <a:pt x="509" y="404"/>
                  </a:cubicBezTo>
                  <a:cubicBezTo>
                    <a:pt x="505" y="257"/>
                    <a:pt x="505" y="257"/>
                    <a:pt x="505" y="257"/>
                  </a:cubicBezTo>
                  <a:cubicBezTo>
                    <a:pt x="505" y="257"/>
                    <a:pt x="505" y="232"/>
                    <a:pt x="490" y="232"/>
                  </a:cubicBez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2CF5EAE2-945F-40EA-A6CE-3DA3444D2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896"/>
              <a:ext cx="1208" cy="1211"/>
            </a:xfrm>
            <a:custGeom>
              <a:avLst/>
              <a:gdLst>
                <a:gd name="T0" fmla="*/ 494 w 510"/>
                <a:gd name="T1" fmla="*/ 336 h 511"/>
                <a:gd name="T2" fmla="*/ 400 w 510"/>
                <a:gd name="T3" fmla="*/ 311 h 511"/>
                <a:gd name="T4" fmla="*/ 491 w 510"/>
                <a:gd name="T5" fmla="*/ 283 h 511"/>
                <a:gd name="T6" fmla="*/ 510 w 510"/>
                <a:gd name="T7" fmla="*/ 262 h 511"/>
                <a:gd name="T8" fmla="*/ 510 w 510"/>
                <a:gd name="T9" fmla="*/ 109 h 511"/>
                <a:gd name="T10" fmla="*/ 367 w 510"/>
                <a:gd name="T11" fmla="*/ 109 h 511"/>
                <a:gd name="T12" fmla="*/ 343 w 510"/>
                <a:gd name="T13" fmla="*/ 92 h 511"/>
                <a:gd name="T14" fmla="*/ 310 w 510"/>
                <a:gd name="T15" fmla="*/ 0 h 511"/>
                <a:gd name="T16" fmla="*/ 279 w 510"/>
                <a:gd name="T17" fmla="*/ 92 h 511"/>
                <a:gd name="T18" fmla="*/ 264 w 510"/>
                <a:gd name="T19" fmla="*/ 111 h 511"/>
                <a:gd name="T20" fmla="*/ 110 w 510"/>
                <a:gd name="T21" fmla="*/ 111 h 511"/>
                <a:gd name="T22" fmla="*/ 111 w 510"/>
                <a:gd name="T23" fmla="*/ 259 h 511"/>
                <a:gd name="T24" fmla="*/ 92 w 510"/>
                <a:gd name="T25" fmla="*/ 284 h 511"/>
                <a:gd name="T26" fmla="*/ 0 w 510"/>
                <a:gd name="T27" fmla="*/ 309 h 511"/>
                <a:gd name="T28" fmla="*/ 98 w 510"/>
                <a:gd name="T29" fmla="*/ 338 h 511"/>
                <a:gd name="T30" fmla="*/ 109 w 510"/>
                <a:gd name="T31" fmla="*/ 358 h 511"/>
                <a:gd name="T32" fmla="*/ 109 w 510"/>
                <a:gd name="T33" fmla="*/ 509 h 511"/>
                <a:gd name="T34" fmla="*/ 257 w 510"/>
                <a:gd name="T35" fmla="*/ 509 h 511"/>
                <a:gd name="T36" fmla="*/ 278 w 510"/>
                <a:gd name="T37" fmla="*/ 487 h 511"/>
                <a:gd name="T38" fmla="*/ 311 w 510"/>
                <a:gd name="T39" fmla="*/ 400 h 511"/>
                <a:gd name="T40" fmla="*/ 338 w 510"/>
                <a:gd name="T41" fmla="*/ 493 h 511"/>
                <a:gd name="T42" fmla="*/ 362 w 510"/>
                <a:gd name="T43" fmla="*/ 511 h 511"/>
                <a:gd name="T44" fmla="*/ 509 w 510"/>
                <a:gd name="T45" fmla="*/ 511 h 511"/>
                <a:gd name="T46" fmla="*/ 509 w 510"/>
                <a:gd name="T47" fmla="*/ 366 h 511"/>
                <a:gd name="T48" fmla="*/ 494 w 510"/>
                <a:gd name="T49" fmla="*/ 336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0" h="511">
                  <a:moveTo>
                    <a:pt x="494" y="336"/>
                  </a:moveTo>
                  <a:cubicBezTo>
                    <a:pt x="480" y="336"/>
                    <a:pt x="400" y="388"/>
                    <a:pt x="400" y="311"/>
                  </a:cubicBezTo>
                  <a:cubicBezTo>
                    <a:pt x="400" y="234"/>
                    <a:pt x="472" y="283"/>
                    <a:pt x="491" y="283"/>
                  </a:cubicBezTo>
                  <a:cubicBezTo>
                    <a:pt x="510" y="283"/>
                    <a:pt x="510" y="262"/>
                    <a:pt x="510" y="262"/>
                  </a:cubicBezTo>
                  <a:cubicBezTo>
                    <a:pt x="510" y="109"/>
                    <a:pt x="510" y="109"/>
                    <a:pt x="510" y="109"/>
                  </a:cubicBezTo>
                  <a:cubicBezTo>
                    <a:pt x="367" y="109"/>
                    <a:pt x="367" y="109"/>
                    <a:pt x="367" y="109"/>
                  </a:cubicBezTo>
                  <a:cubicBezTo>
                    <a:pt x="367" y="109"/>
                    <a:pt x="343" y="110"/>
                    <a:pt x="343" y="92"/>
                  </a:cubicBezTo>
                  <a:cubicBezTo>
                    <a:pt x="343" y="75"/>
                    <a:pt x="375" y="0"/>
                    <a:pt x="310" y="0"/>
                  </a:cubicBezTo>
                  <a:cubicBezTo>
                    <a:pt x="244" y="0"/>
                    <a:pt x="279" y="78"/>
                    <a:pt x="279" y="92"/>
                  </a:cubicBezTo>
                  <a:cubicBezTo>
                    <a:pt x="279" y="107"/>
                    <a:pt x="264" y="111"/>
                    <a:pt x="264" y="111"/>
                  </a:cubicBezTo>
                  <a:cubicBezTo>
                    <a:pt x="110" y="111"/>
                    <a:pt x="110" y="111"/>
                    <a:pt x="110" y="111"/>
                  </a:cubicBezTo>
                  <a:cubicBezTo>
                    <a:pt x="111" y="259"/>
                    <a:pt x="111" y="259"/>
                    <a:pt x="111" y="259"/>
                  </a:cubicBezTo>
                  <a:cubicBezTo>
                    <a:pt x="111" y="259"/>
                    <a:pt x="110" y="284"/>
                    <a:pt x="92" y="284"/>
                  </a:cubicBezTo>
                  <a:cubicBezTo>
                    <a:pt x="74" y="284"/>
                    <a:pt x="0" y="239"/>
                    <a:pt x="0" y="309"/>
                  </a:cubicBezTo>
                  <a:cubicBezTo>
                    <a:pt x="0" y="379"/>
                    <a:pt x="80" y="338"/>
                    <a:pt x="98" y="338"/>
                  </a:cubicBezTo>
                  <a:cubicBezTo>
                    <a:pt x="116" y="338"/>
                    <a:pt x="109" y="358"/>
                    <a:pt x="109" y="358"/>
                  </a:cubicBezTo>
                  <a:cubicBezTo>
                    <a:pt x="109" y="509"/>
                    <a:pt x="109" y="509"/>
                    <a:pt x="109" y="509"/>
                  </a:cubicBezTo>
                  <a:cubicBezTo>
                    <a:pt x="257" y="509"/>
                    <a:pt x="257" y="509"/>
                    <a:pt x="257" y="509"/>
                  </a:cubicBezTo>
                  <a:cubicBezTo>
                    <a:pt x="257" y="509"/>
                    <a:pt x="278" y="502"/>
                    <a:pt x="278" y="487"/>
                  </a:cubicBezTo>
                  <a:cubicBezTo>
                    <a:pt x="278" y="472"/>
                    <a:pt x="239" y="400"/>
                    <a:pt x="311" y="400"/>
                  </a:cubicBezTo>
                  <a:cubicBezTo>
                    <a:pt x="383" y="400"/>
                    <a:pt x="338" y="479"/>
                    <a:pt x="338" y="493"/>
                  </a:cubicBezTo>
                  <a:cubicBezTo>
                    <a:pt x="338" y="507"/>
                    <a:pt x="362" y="511"/>
                    <a:pt x="362" y="511"/>
                  </a:cubicBezTo>
                  <a:cubicBezTo>
                    <a:pt x="509" y="511"/>
                    <a:pt x="509" y="511"/>
                    <a:pt x="509" y="511"/>
                  </a:cubicBezTo>
                  <a:cubicBezTo>
                    <a:pt x="509" y="366"/>
                    <a:pt x="509" y="366"/>
                    <a:pt x="509" y="366"/>
                  </a:cubicBezTo>
                  <a:cubicBezTo>
                    <a:pt x="509" y="366"/>
                    <a:pt x="507" y="336"/>
                    <a:pt x="494" y="336"/>
                  </a:cubicBez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169A9FCE-5924-463C-8487-9C30C2DD4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1211"/>
              <a:ext cx="1209" cy="1211"/>
            </a:xfrm>
            <a:custGeom>
              <a:avLst/>
              <a:gdLst>
                <a:gd name="T0" fmla="*/ 415 w 510"/>
                <a:gd name="T1" fmla="*/ 227 h 511"/>
                <a:gd name="T2" fmla="*/ 510 w 510"/>
                <a:gd name="T3" fmla="*/ 203 h 511"/>
                <a:gd name="T4" fmla="*/ 414 w 510"/>
                <a:gd name="T5" fmla="*/ 170 h 511"/>
                <a:gd name="T6" fmla="*/ 400 w 510"/>
                <a:gd name="T7" fmla="*/ 150 h 511"/>
                <a:gd name="T8" fmla="*/ 400 w 510"/>
                <a:gd name="T9" fmla="*/ 1 h 511"/>
                <a:gd name="T10" fmla="*/ 252 w 510"/>
                <a:gd name="T11" fmla="*/ 1 h 511"/>
                <a:gd name="T12" fmla="*/ 230 w 510"/>
                <a:gd name="T13" fmla="*/ 17 h 511"/>
                <a:gd name="T14" fmla="*/ 200 w 510"/>
                <a:gd name="T15" fmla="*/ 109 h 511"/>
                <a:gd name="T16" fmla="*/ 171 w 510"/>
                <a:gd name="T17" fmla="*/ 17 h 511"/>
                <a:gd name="T18" fmla="*/ 156 w 510"/>
                <a:gd name="T19" fmla="*/ 0 h 511"/>
                <a:gd name="T20" fmla="*/ 3 w 510"/>
                <a:gd name="T21" fmla="*/ 1 h 511"/>
                <a:gd name="T22" fmla="*/ 3 w 510"/>
                <a:gd name="T23" fmla="*/ 153 h 511"/>
                <a:gd name="T24" fmla="*/ 19 w 510"/>
                <a:gd name="T25" fmla="*/ 171 h 511"/>
                <a:gd name="T26" fmla="*/ 111 w 510"/>
                <a:gd name="T27" fmla="*/ 199 h 511"/>
                <a:gd name="T28" fmla="*/ 19 w 510"/>
                <a:gd name="T29" fmla="*/ 229 h 511"/>
                <a:gd name="T30" fmla="*/ 3 w 510"/>
                <a:gd name="T31" fmla="*/ 255 h 511"/>
                <a:gd name="T32" fmla="*/ 3 w 510"/>
                <a:gd name="T33" fmla="*/ 398 h 511"/>
                <a:gd name="T34" fmla="*/ 151 w 510"/>
                <a:gd name="T35" fmla="*/ 398 h 511"/>
                <a:gd name="T36" fmla="*/ 169 w 510"/>
                <a:gd name="T37" fmla="*/ 416 h 511"/>
                <a:gd name="T38" fmla="*/ 197 w 510"/>
                <a:gd name="T39" fmla="*/ 511 h 511"/>
                <a:gd name="T40" fmla="*/ 232 w 510"/>
                <a:gd name="T41" fmla="*/ 411 h 511"/>
                <a:gd name="T42" fmla="*/ 257 w 510"/>
                <a:gd name="T43" fmla="*/ 396 h 511"/>
                <a:gd name="T44" fmla="*/ 398 w 510"/>
                <a:gd name="T45" fmla="*/ 396 h 511"/>
                <a:gd name="T46" fmla="*/ 398 w 510"/>
                <a:gd name="T47" fmla="*/ 252 h 511"/>
                <a:gd name="T48" fmla="*/ 415 w 510"/>
                <a:gd name="T49" fmla="*/ 227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0" h="511">
                  <a:moveTo>
                    <a:pt x="415" y="227"/>
                  </a:moveTo>
                  <a:cubicBezTo>
                    <a:pt x="431" y="227"/>
                    <a:pt x="510" y="283"/>
                    <a:pt x="510" y="203"/>
                  </a:cubicBezTo>
                  <a:cubicBezTo>
                    <a:pt x="510" y="123"/>
                    <a:pt x="429" y="170"/>
                    <a:pt x="414" y="170"/>
                  </a:cubicBezTo>
                  <a:cubicBezTo>
                    <a:pt x="399" y="170"/>
                    <a:pt x="400" y="150"/>
                    <a:pt x="400" y="150"/>
                  </a:cubicBezTo>
                  <a:cubicBezTo>
                    <a:pt x="400" y="1"/>
                    <a:pt x="400" y="1"/>
                    <a:pt x="400" y="1"/>
                  </a:cubicBezTo>
                  <a:cubicBezTo>
                    <a:pt x="252" y="1"/>
                    <a:pt x="252" y="1"/>
                    <a:pt x="252" y="1"/>
                  </a:cubicBezTo>
                  <a:cubicBezTo>
                    <a:pt x="252" y="1"/>
                    <a:pt x="230" y="3"/>
                    <a:pt x="230" y="17"/>
                  </a:cubicBezTo>
                  <a:cubicBezTo>
                    <a:pt x="230" y="31"/>
                    <a:pt x="273" y="109"/>
                    <a:pt x="200" y="109"/>
                  </a:cubicBezTo>
                  <a:cubicBezTo>
                    <a:pt x="127" y="109"/>
                    <a:pt x="171" y="32"/>
                    <a:pt x="171" y="17"/>
                  </a:cubicBezTo>
                  <a:cubicBezTo>
                    <a:pt x="171" y="2"/>
                    <a:pt x="156" y="0"/>
                    <a:pt x="156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3" y="153"/>
                    <a:pt x="5" y="171"/>
                    <a:pt x="19" y="171"/>
                  </a:cubicBezTo>
                  <a:cubicBezTo>
                    <a:pt x="32" y="171"/>
                    <a:pt x="111" y="132"/>
                    <a:pt x="111" y="199"/>
                  </a:cubicBezTo>
                  <a:cubicBezTo>
                    <a:pt x="111" y="265"/>
                    <a:pt x="37" y="229"/>
                    <a:pt x="19" y="229"/>
                  </a:cubicBezTo>
                  <a:cubicBezTo>
                    <a:pt x="0" y="229"/>
                    <a:pt x="3" y="255"/>
                    <a:pt x="3" y="255"/>
                  </a:cubicBezTo>
                  <a:cubicBezTo>
                    <a:pt x="3" y="398"/>
                    <a:pt x="3" y="398"/>
                    <a:pt x="3" y="398"/>
                  </a:cubicBezTo>
                  <a:cubicBezTo>
                    <a:pt x="151" y="398"/>
                    <a:pt x="151" y="398"/>
                    <a:pt x="151" y="398"/>
                  </a:cubicBezTo>
                  <a:cubicBezTo>
                    <a:pt x="151" y="398"/>
                    <a:pt x="169" y="401"/>
                    <a:pt x="169" y="416"/>
                  </a:cubicBezTo>
                  <a:cubicBezTo>
                    <a:pt x="169" y="431"/>
                    <a:pt x="120" y="511"/>
                    <a:pt x="197" y="511"/>
                  </a:cubicBezTo>
                  <a:cubicBezTo>
                    <a:pt x="275" y="511"/>
                    <a:pt x="232" y="427"/>
                    <a:pt x="232" y="411"/>
                  </a:cubicBezTo>
                  <a:cubicBezTo>
                    <a:pt x="232" y="395"/>
                    <a:pt x="257" y="396"/>
                    <a:pt x="257" y="396"/>
                  </a:cubicBezTo>
                  <a:cubicBezTo>
                    <a:pt x="398" y="396"/>
                    <a:pt x="398" y="396"/>
                    <a:pt x="398" y="396"/>
                  </a:cubicBezTo>
                  <a:cubicBezTo>
                    <a:pt x="398" y="252"/>
                    <a:pt x="398" y="252"/>
                    <a:pt x="398" y="252"/>
                  </a:cubicBezTo>
                  <a:cubicBezTo>
                    <a:pt x="398" y="252"/>
                    <a:pt x="399" y="227"/>
                    <a:pt x="415" y="227"/>
                  </a:cubicBez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30F093AD-364F-4231-A10D-6EDE4F1C3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955"/>
              <a:ext cx="1216" cy="1204"/>
            </a:xfrm>
            <a:custGeom>
              <a:avLst/>
              <a:gdLst>
                <a:gd name="T0" fmla="*/ 421 w 513"/>
                <a:gd name="T1" fmla="*/ 337 h 508"/>
                <a:gd name="T2" fmla="*/ 513 w 513"/>
                <a:gd name="T3" fmla="*/ 307 h 508"/>
                <a:gd name="T4" fmla="*/ 421 w 513"/>
                <a:gd name="T5" fmla="*/ 279 h 508"/>
                <a:gd name="T6" fmla="*/ 405 w 513"/>
                <a:gd name="T7" fmla="*/ 261 h 508"/>
                <a:gd name="T8" fmla="*/ 405 w 513"/>
                <a:gd name="T9" fmla="*/ 109 h 508"/>
                <a:gd name="T10" fmla="*/ 255 w 513"/>
                <a:gd name="T11" fmla="*/ 110 h 508"/>
                <a:gd name="T12" fmla="*/ 233 w 513"/>
                <a:gd name="T13" fmla="*/ 94 h 508"/>
                <a:gd name="T14" fmla="*/ 202 w 513"/>
                <a:gd name="T15" fmla="*/ 0 h 508"/>
                <a:gd name="T16" fmla="*/ 175 w 513"/>
                <a:gd name="T17" fmla="*/ 94 h 508"/>
                <a:gd name="T18" fmla="*/ 160 w 513"/>
                <a:gd name="T19" fmla="*/ 110 h 508"/>
                <a:gd name="T20" fmla="*/ 4 w 513"/>
                <a:gd name="T21" fmla="*/ 108 h 508"/>
                <a:gd name="T22" fmla="*/ 3 w 513"/>
                <a:gd name="T23" fmla="*/ 249 h 508"/>
                <a:gd name="T24" fmla="*/ 19 w 513"/>
                <a:gd name="T25" fmla="*/ 275 h 508"/>
                <a:gd name="T26" fmla="*/ 115 w 513"/>
                <a:gd name="T27" fmla="*/ 308 h 508"/>
                <a:gd name="T28" fmla="*/ 21 w 513"/>
                <a:gd name="T29" fmla="*/ 339 h 508"/>
                <a:gd name="T30" fmla="*/ 5 w 513"/>
                <a:gd name="T31" fmla="*/ 366 h 508"/>
                <a:gd name="T32" fmla="*/ 5 w 513"/>
                <a:gd name="T33" fmla="*/ 508 h 508"/>
                <a:gd name="T34" fmla="*/ 159 w 513"/>
                <a:gd name="T35" fmla="*/ 508 h 508"/>
                <a:gd name="T36" fmla="*/ 174 w 513"/>
                <a:gd name="T37" fmla="*/ 489 h 508"/>
                <a:gd name="T38" fmla="*/ 205 w 513"/>
                <a:gd name="T39" fmla="*/ 397 h 508"/>
                <a:gd name="T40" fmla="*/ 238 w 513"/>
                <a:gd name="T41" fmla="*/ 489 h 508"/>
                <a:gd name="T42" fmla="*/ 262 w 513"/>
                <a:gd name="T43" fmla="*/ 506 h 508"/>
                <a:gd name="T44" fmla="*/ 405 w 513"/>
                <a:gd name="T45" fmla="*/ 506 h 508"/>
                <a:gd name="T46" fmla="*/ 405 w 513"/>
                <a:gd name="T47" fmla="*/ 363 h 508"/>
                <a:gd name="T48" fmla="*/ 421 w 513"/>
                <a:gd name="T49" fmla="*/ 33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3" h="508">
                  <a:moveTo>
                    <a:pt x="421" y="337"/>
                  </a:moveTo>
                  <a:cubicBezTo>
                    <a:pt x="439" y="337"/>
                    <a:pt x="513" y="373"/>
                    <a:pt x="513" y="307"/>
                  </a:cubicBezTo>
                  <a:cubicBezTo>
                    <a:pt x="513" y="240"/>
                    <a:pt x="434" y="279"/>
                    <a:pt x="421" y="279"/>
                  </a:cubicBezTo>
                  <a:cubicBezTo>
                    <a:pt x="407" y="279"/>
                    <a:pt x="405" y="261"/>
                    <a:pt x="405" y="261"/>
                  </a:cubicBezTo>
                  <a:cubicBezTo>
                    <a:pt x="405" y="109"/>
                    <a:pt x="405" y="109"/>
                    <a:pt x="405" y="109"/>
                  </a:cubicBezTo>
                  <a:cubicBezTo>
                    <a:pt x="255" y="110"/>
                    <a:pt x="255" y="110"/>
                    <a:pt x="255" y="110"/>
                  </a:cubicBezTo>
                  <a:cubicBezTo>
                    <a:pt x="255" y="110"/>
                    <a:pt x="233" y="107"/>
                    <a:pt x="233" y="94"/>
                  </a:cubicBezTo>
                  <a:cubicBezTo>
                    <a:pt x="233" y="81"/>
                    <a:pt x="274" y="0"/>
                    <a:pt x="202" y="0"/>
                  </a:cubicBezTo>
                  <a:cubicBezTo>
                    <a:pt x="130" y="0"/>
                    <a:pt x="175" y="77"/>
                    <a:pt x="175" y="94"/>
                  </a:cubicBezTo>
                  <a:cubicBezTo>
                    <a:pt x="175" y="111"/>
                    <a:pt x="160" y="110"/>
                    <a:pt x="160" y="110"/>
                  </a:cubicBezTo>
                  <a:cubicBezTo>
                    <a:pt x="4" y="108"/>
                    <a:pt x="4" y="108"/>
                    <a:pt x="4" y="108"/>
                  </a:cubicBezTo>
                  <a:cubicBezTo>
                    <a:pt x="3" y="249"/>
                    <a:pt x="3" y="249"/>
                    <a:pt x="3" y="249"/>
                  </a:cubicBezTo>
                  <a:cubicBezTo>
                    <a:pt x="3" y="249"/>
                    <a:pt x="0" y="275"/>
                    <a:pt x="19" y="275"/>
                  </a:cubicBezTo>
                  <a:cubicBezTo>
                    <a:pt x="38" y="275"/>
                    <a:pt x="115" y="240"/>
                    <a:pt x="115" y="308"/>
                  </a:cubicBezTo>
                  <a:cubicBezTo>
                    <a:pt x="115" y="376"/>
                    <a:pt x="36" y="339"/>
                    <a:pt x="21" y="339"/>
                  </a:cubicBezTo>
                  <a:cubicBezTo>
                    <a:pt x="6" y="339"/>
                    <a:pt x="5" y="366"/>
                    <a:pt x="5" y="366"/>
                  </a:cubicBezTo>
                  <a:cubicBezTo>
                    <a:pt x="5" y="508"/>
                    <a:pt x="5" y="508"/>
                    <a:pt x="5" y="508"/>
                  </a:cubicBezTo>
                  <a:cubicBezTo>
                    <a:pt x="159" y="508"/>
                    <a:pt x="159" y="508"/>
                    <a:pt x="159" y="508"/>
                  </a:cubicBezTo>
                  <a:cubicBezTo>
                    <a:pt x="159" y="508"/>
                    <a:pt x="174" y="504"/>
                    <a:pt x="174" y="489"/>
                  </a:cubicBezTo>
                  <a:cubicBezTo>
                    <a:pt x="174" y="475"/>
                    <a:pt x="139" y="397"/>
                    <a:pt x="205" y="397"/>
                  </a:cubicBezTo>
                  <a:cubicBezTo>
                    <a:pt x="270" y="397"/>
                    <a:pt x="238" y="472"/>
                    <a:pt x="238" y="489"/>
                  </a:cubicBezTo>
                  <a:cubicBezTo>
                    <a:pt x="238" y="507"/>
                    <a:pt x="262" y="506"/>
                    <a:pt x="262" y="506"/>
                  </a:cubicBezTo>
                  <a:cubicBezTo>
                    <a:pt x="405" y="506"/>
                    <a:pt x="405" y="506"/>
                    <a:pt x="405" y="506"/>
                  </a:cubicBezTo>
                  <a:cubicBezTo>
                    <a:pt x="405" y="363"/>
                    <a:pt x="405" y="363"/>
                    <a:pt x="405" y="363"/>
                  </a:cubicBezTo>
                  <a:cubicBezTo>
                    <a:pt x="405" y="363"/>
                    <a:pt x="402" y="337"/>
                    <a:pt x="421" y="337"/>
                  </a:cubicBezTo>
                  <a:close/>
                </a:path>
              </a:pathLst>
            </a:custGeom>
            <a:noFill/>
            <a:ln w="15875" cap="flat">
              <a:solidFill>
                <a:srgbClr val="353535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5E7D55-A374-48EC-AA53-776F5B9397FC}"/>
              </a:ext>
            </a:extLst>
          </p:cNvPr>
          <p:cNvGrpSpPr/>
          <p:nvPr/>
        </p:nvGrpSpPr>
        <p:grpSpPr>
          <a:xfrm>
            <a:off x="3947280" y="5275804"/>
            <a:ext cx="702989" cy="702989"/>
            <a:chOff x="7568114" y="3458540"/>
            <a:chExt cx="820852" cy="82085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D017209-ECE3-4A3C-B582-D11009EF1419}"/>
                </a:ext>
              </a:extLst>
            </p:cNvPr>
            <p:cNvSpPr/>
            <p:nvPr/>
          </p:nvSpPr>
          <p:spPr bwMode="auto">
            <a:xfrm>
              <a:off x="7568114" y="3458540"/>
              <a:ext cx="820852" cy="820852"/>
            </a:xfrm>
            <a:prstGeom prst="ellipse">
              <a:avLst/>
            </a:prstGeom>
            <a:solidFill>
              <a:srgbClr val="F6CB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0" name="Group 12">
              <a:extLst>
                <a:ext uri="{FF2B5EF4-FFF2-40B4-BE49-F238E27FC236}">
                  <a16:creationId xmlns:a16="http://schemas.microsoft.com/office/drawing/2014/main" id="{8A8A5971-A127-48AF-AF27-8AE47A04F3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89509" y="3725361"/>
              <a:ext cx="378063" cy="287211"/>
              <a:chOff x="4543" y="2176"/>
              <a:chExt cx="258" cy="196"/>
            </a:xfrm>
            <a:solidFill>
              <a:schemeClr val="accent5"/>
            </a:solidFill>
          </p:grpSpPr>
          <p:sp>
            <p:nvSpPr>
              <p:cNvPr id="131" name="Freeform 13">
                <a:extLst>
                  <a:ext uri="{FF2B5EF4-FFF2-40B4-BE49-F238E27FC236}">
                    <a16:creationId xmlns:a16="http://schemas.microsoft.com/office/drawing/2014/main" id="{6A58DB9E-5811-4D77-A587-DEEA907C2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Freeform 14">
                <a:extLst>
                  <a:ext uri="{FF2B5EF4-FFF2-40B4-BE49-F238E27FC236}">
                    <a16:creationId xmlns:a16="http://schemas.microsoft.com/office/drawing/2014/main" id="{2FF3BC23-AFFC-4A0D-8273-D6C3901AA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Freeform 15">
                <a:extLst>
                  <a:ext uri="{FF2B5EF4-FFF2-40B4-BE49-F238E27FC236}">
                    <a16:creationId xmlns:a16="http://schemas.microsoft.com/office/drawing/2014/main" id="{2DFC557F-BD02-4637-AB16-9F493F2A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Freeform 16">
                <a:extLst>
                  <a:ext uri="{FF2B5EF4-FFF2-40B4-BE49-F238E27FC236}">
                    <a16:creationId xmlns:a16="http://schemas.microsoft.com/office/drawing/2014/main" id="{183FE739-1719-4B39-BD4E-39A56B067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Freeform 17">
                <a:extLst>
                  <a:ext uri="{FF2B5EF4-FFF2-40B4-BE49-F238E27FC236}">
                    <a16:creationId xmlns:a16="http://schemas.microsoft.com/office/drawing/2014/main" id="{EA2E4037-B5B2-4331-BC74-8E9AAEDF8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99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1511E-6 4.92056E-6 L -0.01506 4.92056E-6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1685E-6 -2.81434E-6 L -0.01506 -2.81434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6 -2.96296E-6 L -0.0151 -2.96296E-6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065E-6 -2.81434E-6 L -0.01506 -2.81434E-6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3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nodeType="withEffect">
                                  <p:stCondLst>
                                    <p:cond delay="830"/>
                                  </p:stCondLst>
                                  <p:childTnLst>
                                    <p:animMotion origin="layout" path="M -2.32065E-6 -2.81434E-6 L -0.01506 -2.81434E-6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2.96296E-6 L -0.01511 2.96296E-6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5" grpId="1" animBg="1"/>
      <p:bldP spid="84" grpId="0" animBg="1"/>
      <p:bldP spid="8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Intro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10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F6C5-A38D-4FEE-83EC-E424B1CA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8976"/>
            <a:ext cx="11018520" cy="553998"/>
          </a:xfrm>
        </p:spPr>
        <p:txBody>
          <a:bodyPr/>
          <a:lstStyle/>
          <a:p>
            <a:r>
              <a:rPr lang="en-US" dirty="0"/>
              <a:t>Gateway to </a:t>
            </a:r>
            <a:r>
              <a:rPr lang="en-US" dirty="0">
                <a:solidFill>
                  <a:schemeClr val="accent3"/>
                </a:solidFill>
              </a:rPr>
              <a:t>your </a:t>
            </a:r>
            <a:r>
              <a:rPr lang="en-US" dirty="0"/>
              <a:t>data in the Microsoft cloud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0BE252D-BD24-4AE9-B251-07DB843B93FD}"/>
              </a:ext>
            </a:extLst>
          </p:cNvPr>
          <p:cNvGrpSpPr/>
          <p:nvPr/>
        </p:nvGrpSpPr>
        <p:grpSpPr>
          <a:xfrm>
            <a:off x="7927839" y="4926637"/>
            <a:ext cx="1163285" cy="1022169"/>
            <a:chOff x="7927839" y="5194861"/>
            <a:chExt cx="1163285" cy="102216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551B74-91CE-46F3-BF72-45CE21A521E3}"/>
                </a:ext>
              </a:extLst>
            </p:cNvPr>
            <p:cNvSpPr txBox="1"/>
            <p:nvPr/>
          </p:nvSpPr>
          <p:spPr>
            <a:xfrm>
              <a:off x="7927839" y="5970809"/>
              <a:ext cx="116328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Deep insights</a:t>
              </a:r>
            </a:p>
          </p:txBody>
        </p:sp>
        <p:sp>
          <p:nvSpPr>
            <p:cNvPr id="15" name="Chart_E999" descr="Line chart, growth, gain&#10;">
              <a:extLst>
                <a:ext uri="{FF2B5EF4-FFF2-40B4-BE49-F238E27FC236}">
                  <a16:creationId xmlns:a16="http://schemas.microsoft.com/office/drawing/2014/main" id="{2C9F840A-9541-489F-87C1-9F6CCB8BCD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23088" y="5194861"/>
              <a:ext cx="572786" cy="573190"/>
            </a:xfrm>
            <a:custGeom>
              <a:avLst/>
              <a:gdLst>
                <a:gd name="T0" fmla="*/ 0 w 4245"/>
                <a:gd name="T1" fmla="*/ 0 h 4248"/>
                <a:gd name="T2" fmla="*/ 0 w 4245"/>
                <a:gd name="T3" fmla="*/ 4248 h 4248"/>
                <a:gd name="T4" fmla="*/ 4245 w 4245"/>
                <a:gd name="T5" fmla="*/ 4248 h 4248"/>
                <a:gd name="T6" fmla="*/ 4088 w 4245"/>
                <a:gd name="T7" fmla="*/ 1101 h 4248"/>
                <a:gd name="T8" fmla="*/ 2515 w 4245"/>
                <a:gd name="T9" fmla="*/ 2675 h 4248"/>
                <a:gd name="T10" fmla="*/ 1886 w 4245"/>
                <a:gd name="T11" fmla="*/ 2045 h 4248"/>
                <a:gd name="T12" fmla="*/ 0 w 4245"/>
                <a:gd name="T13" fmla="*/ 3933 h 4248"/>
                <a:gd name="T14" fmla="*/ 4088 w 4245"/>
                <a:gd name="T15" fmla="*/ 2203 h 4248"/>
                <a:gd name="T16" fmla="*/ 4088 w 4245"/>
                <a:gd name="T17" fmla="*/ 1101 h 4248"/>
                <a:gd name="T18" fmla="*/ 2987 w 4245"/>
                <a:gd name="T19" fmla="*/ 1101 h 4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45" h="4248">
                  <a:moveTo>
                    <a:pt x="0" y="0"/>
                  </a:moveTo>
                  <a:lnTo>
                    <a:pt x="0" y="4248"/>
                  </a:lnTo>
                  <a:lnTo>
                    <a:pt x="4245" y="4248"/>
                  </a:lnTo>
                  <a:moveTo>
                    <a:pt x="4088" y="1101"/>
                  </a:moveTo>
                  <a:lnTo>
                    <a:pt x="2515" y="2675"/>
                  </a:lnTo>
                  <a:lnTo>
                    <a:pt x="1886" y="2045"/>
                  </a:lnTo>
                  <a:lnTo>
                    <a:pt x="0" y="3933"/>
                  </a:lnTo>
                  <a:moveTo>
                    <a:pt x="4088" y="2203"/>
                  </a:moveTo>
                  <a:lnTo>
                    <a:pt x="4088" y="1101"/>
                  </a:lnTo>
                  <a:lnTo>
                    <a:pt x="2987" y="1101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6A32BB-D9CE-4B2F-B27B-4242A074B4F8}"/>
              </a:ext>
            </a:extLst>
          </p:cNvPr>
          <p:cNvGrpSpPr/>
          <p:nvPr/>
        </p:nvGrpSpPr>
        <p:grpSpPr>
          <a:xfrm>
            <a:off x="5992155" y="4964010"/>
            <a:ext cx="1045129" cy="984796"/>
            <a:chOff x="5992155" y="5232234"/>
            <a:chExt cx="1045129" cy="9847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A9E39F-D112-4E0F-98CF-A528AF69C235}"/>
                </a:ext>
              </a:extLst>
            </p:cNvPr>
            <p:cNvSpPr txBox="1"/>
            <p:nvPr/>
          </p:nvSpPr>
          <p:spPr>
            <a:xfrm>
              <a:off x="5992155" y="5970809"/>
              <a:ext cx="104512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Rich content</a:t>
              </a:r>
            </a:p>
          </p:txBody>
        </p:sp>
        <p:sp>
          <p:nvSpPr>
            <p:cNvPr id="16" name="cloud_2" descr="Intelligent cloud&#10;">
              <a:extLst>
                <a:ext uri="{FF2B5EF4-FFF2-40B4-BE49-F238E27FC236}">
                  <a16:creationId xmlns:a16="http://schemas.microsoft.com/office/drawing/2014/main" id="{C433463B-9EF1-4306-B535-10A37E5D0B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082848" y="5232234"/>
              <a:ext cx="863742" cy="498445"/>
            </a:xfrm>
            <a:custGeom>
              <a:avLst/>
              <a:gdLst>
                <a:gd name="T0" fmla="*/ 138 w 349"/>
                <a:gd name="T1" fmla="*/ 181 h 200"/>
                <a:gd name="T2" fmla="*/ 49 w 349"/>
                <a:gd name="T3" fmla="*/ 181 h 200"/>
                <a:gd name="T4" fmla="*/ 0 w 349"/>
                <a:gd name="T5" fmla="*/ 132 h 200"/>
                <a:gd name="T6" fmla="*/ 49 w 349"/>
                <a:gd name="T7" fmla="*/ 84 h 200"/>
                <a:gd name="T8" fmla="*/ 59 w 349"/>
                <a:gd name="T9" fmla="*/ 85 h 200"/>
                <a:gd name="T10" fmla="*/ 148 w 349"/>
                <a:gd name="T11" fmla="*/ 0 h 200"/>
                <a:gd name="T12" fmla="*/ 234 w 349"/>
                <a:gd name="T13" fmla="*/ 68 h 200"/>
                <a:gd name="T14" fmla="*/ 282 w 349"/>
                <a:gd name="T15" fmla="*/ 47 h 200"/>
                <a:gd name="T16" fmla="*/ 349 w 349"/>
                <a:gd name="T17" fmla="*/ 114 h 200"/>
                <a:gd name="T18" fmla="*/ 282 w 349"/>
                <a:gd name="T19" fmla="*/ 180 h 200"/>
                <a:gd name="T20" fmla="*/ 282 w 349"/>
                <a:gd name="T21" fmla="*/ 180 h 200"/>
                <a:gd name="T22" fmla="*/ 206 w 349"/>
                <a:gd name="T23" fmla="*/ 180 h 200"/>
                <a:gd name="T24" fmla="*/ 119 w 349"/>
                <a:gd name="T25" fmla="*/ 200 h 200"/>
                <a:gd name="T26" fmla="*/ 138 w 349"/>
                <a:gd name="T27" fmla="*/ 181 h 200"/>
                <a:gd name="T28" fmla="*/ 119 w 349"/>
                <a:gd name="T29" fmla="*/ 161 h 200"/>
                <a:gd name="T30" fmla="*/ 225 w 349"/>
                <a:gd name="T31" fmla="*/ 161 h 200"/>
                <a:gd name="T32" fmla="*/ 206 w 349"/>
                <a:gd name="T33" fmla="*/ 180 h 200"/>
                <a:gd name="T34" fmla="*/ 225 w 349"/>
                <a:gd name="T3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9" h="200">
                  <a:moveTo>
                    <a:pt x="138" y="181"/>
                  </a:moveTo>
                  <a:cubicBezTo>
                    <a:pt x="49" y="181"/>
                    <a:pt x="49" y="181"/>
                    <a:pt x="49" y="181"/>
                  </a:cubicBezTo>
                  <a:cubicBezTo>
                    <a:pt x="22" y="181"/>
                    <a:pt x="0" y="159"/>
                    <a:pt x="0" y="132"/>
                  </a:cubicBezTo>
                  <a:cubicBezTo>
                    <a:pt x="0" y="105"/>
                    <a:pt x="22" y="84"/>
                    <a:pt x="49" y="84"/>
                  </a:cubicBezTo>
                  <a:cubicBezTo>
                    <a:pt x="52" y="84"/>
                    <a:pt x="56" y="84"/>
                    <a:pt x="59" y="85"/>
                  </a:cubicBezTo>
                  <a:cubicBezTo>
                    <a:pt x="61" y="38"/>
                    <a:pt x="100" y="0"/>
                    <a:pt x="148" y="0"/>
                  </a:cubicBezTo>
                  <a:cubicBezTo>
                    <a:pt x="189" y="0"/>
                    <a:pt x="224" y="29"/>
                    <a:pt x="234" y="68"/>
                  </a:cubicBezTo>
                  <a:cubicBezTo>
                    <a:pt x="246" y="55"/>
                    <a:pt x="263" y="47"/>
                    <a:pt x="282" y="47"/>
                  </a:cubicBezTo>
                  <a:cubicBezTo>
                    <a:pt x="319" y="47"/>
                    <a:pt x="349" y="77"/>
                    <a:pt x="349" y="114"/>
                  </a:cubicBezTo>
                  <a:cubicBezTo>
                    <a:pt x="349" y="151"/>
                    <a:pt x="319" y="180"/>
                    <a:pt x="282" y="180"/>
                  </a:cubicBezTo>
                  <a:cubicBezTo>
                    <a:pt x="282" y="180"/>
                    <a:pt x="282" y="180"/>
                    <a:pt x="282" y="180"/>
                  </a:cubicBezTo>
                  <a:cubicBezTo>
                    <a:pt x="206" y="180"/>
                    <a:pt x="206" y="180"/>
                    <a:pt x="206" y="180"/>
                  </a:cubicBezTo>
                  <a:moveTo>
                    <a:pt x="119" y="200"/>
                  </a:moveTo>
                  <a:cubicBezTo>
                    <a:pt x="138" y="181"/>
                    <a:pt x="138" y="181"/>
                    <a:pt x="138" y="181"/>
                  </a:cubicBezTo>
                  <a:cubicBezTo>
                    <a:pt x="119" y="161"/>
                    <a:pt x="119" y="161"/>
                    <a:pt x="119" y="161"/>
                  </a:cubicBezTo>
                  <a:moveTo>
                    <a:pt x="225" y="161"/>
                  </a:moveTo>
                  <a:cubicBezTo>
                    <a:pt x="206" y="180"/>
                    <a:pt x="206" y="180"/>
                    <a:pt x="206" y="180"/>
                  </a:cubicBezTo>
                  <a:cubicBezTo>
                    <a:pt x="225" y="200"/>
                    <a:pt x="225" y="200"/>
                    <a:pt x="225" y="20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7C199A-AC41-4111-BD2E-9B0FD40C8D40}"/>
              </a:ext>
            </a:extLst>
          </p:cNvPr>
          <p:cNvGrpSpPr/>
          <p:nvPr/>
        </p:nvGrpSpPr>
        <p:grpSpPr>
          <a:xfrm>
            <a:off x="9740163" y="4904117"/>
            <a:ext cx="1591923" cy="1044689"/>
            <a:chOff x="9740163" y="5172341"/>
            <a:chExt cx="1591923" cy="1044689"/>
          </a:xfrm>
        </p:grpSpPr>
        <p:sp>
          <p:nvSpPr>
            <p:cNvPr id="17" name="Stopwatch_E916" descr="Stopwatch, timer&#10;">
              <a:extLst>
                <a:ext uri="{FF2B5EF4-FFF2-40B4-BE49-F238E27FC236}">
                  <a16:creationId xmlns:a16="http://schemas.microsoft.com/office/drawing/2014/main" id="{EE3F83EB-545D-497A-8233-9C9DE2E019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268256" y="5172341"/>
              <a:ext cx="535739" cy="618230"/>
            </a:xfrm>
            <a:custGeom>
              <a:avLst/>
              <a:gdLst>
                <a:gd name="T0" fmla="*/ 3250 w 3250"/>
                <a:gd name="T1" fmla="*/ 2125 h 3750"/>
                <a:gd name="T2" fmla="*/ 1625 w 3250"/>
                <a:gd name="T3" fmla="*/ 3750 h 3750"/>
                <a:gd name="T4" fmla="*/ 0 w 3250"/>
                <a:gd name="T5" fmla="*/ 2125 h 3750"/>
                <a:gd name="T6" fmla="*/ 1625 w 3250"/>
                <a:gd name="T7" fmla="*/ 500 h 3750"/>
                <a:gd name="T8" fmla="*/ 3250 w 3250"/>
                <a:gd name="T9" fmla="*/ 2125 h 3750"/>
                <a:gd name="T10" fmla="*/ 1500 w 3250"/>
                <a:gd name="T11" fmla="*/ 1125 h 3750"/>
                <a:gd name="T12" fmla="*/ 1500 w 3250"/>
                <a:gd name="T13" fmla="*/ 2250 h 3750"/>
                <a:gd name="T14" fmla="*/ 2375 w 3250"/>
                <a:gd name="T15" fmla="*/ 2250 h 3750"/>
                <a:gd name="T16" fmla="*/ 875 w 3250"/>
                <a:gd name="T17" fmla="*/ 0 h 3750"/>
                <a:gd name="T18" fmla="*/ 2125 w 3250"/>
                <a:gd name="T19" fmla="*/ 0 h 3750"/>
                <a:gd name="T20" fmla="*/ 1500 w 3250"/>
                <a:gd name="T21" fmla="*/ 500 h 3750"/>
                <a:gd name="T22" fmla="*/ 1500 w 3250"/>
                <a:gd name="T23" fmla="*/ 0 h 3750"/>
                <a:gd name="T24" fmla="*/ 2643 w 3250"/>
                <a:gd name="T25" fmla="*/ 857 h 3750"/>
                <a:gd name="T26" fmla="*/ 3125 w 3250"/>
                <a:gd name="T27" fmla="*/ 3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50" h="3750">
                  <a:moveTo>
                    <a:pt x="3250" y="2125"/>
                  </a:moveTo>
                  <a:cubicBezTo>
                    <a:pt x="3250" y="3022"/>
                    <a:pt x="2522" y="3750"/>
                    <a:pt x="1625" y="3750"/>
                  </a:cubicBezTo>
                  <a:cubicBezTo>
                    <a:pt x="728" y="3750"/>
                    <a:pt x="0" y="3022"/>
                    <a:pt x="0" y="2125"/>
                  </a:cubicBezTo>
                  <a:cubicBezTo>
                    <a:pt x="0" y="1228"/>
                    <a:pt x="728" y="500"/>
                    <a:pt x="1625" y="500"/>
                  </a:cubicBezTo>
                  <a:cubicBezTo>
                    <a:pt x="2522" y="500"/>
                    <a:pt x="3250" y="1228"/>
                    <a:pt x="3250" y="2125"/>
                  </a:cubicBezTo>
                  <a:close/>
                  <a:moveTo>
                    <a:pt x="1500" y="1125"/>
                  </a:moveTo>
                  <a:cubicBezTo>
                    <a:pt x="1500" y="2250"/>
                    <a:pt x="1500" y="2250"/>
                    <a:pt x="1500" y="2250"/>
                  </a:cubicBezTo>
                  <a:cubicBezTo>
                    <a:pt x="2375" y="2250"/>
                    <a:pt x="2375" y="2250"/>
                    <a:pt x="2375" y="2250"/>
                  </a:cubicBezTo>
                  <a:moveTo>
                    <a:pt x="875" y="0"/>
                  </a:moveTo>
                  <a:cubicBezTo>
                    <a:pt x="2125" y="0"/>
                    <a:pt x="2125" y="0"/>
                    <a:pt x="2125" y="0"/>
                  </a:cubicBezTo>
                  <a:moveTo>
                    <a:pt x="1500" y="500"/>
                  </a:moveTo>
                  <a:cubicBezTo>
                    <a:pt x="1500" y="0"/>
                    <a:pt x="1500" y="0"/>
                    <a:pt x="1500" y="0"/>
                  </a:cubicBezTo>
                  <a:moveTo>
                    <a:pt x="2643" y="857"/>
                  </a:moveTo>
                  <a:cubicBezTo>
                    <a:pt x="3125" y="375"/>
                    <a:pt x="3125" y="375"/>
                    <a:pt x="3125" y="37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515A7-1A71-4424-9B32-1D5DDA3EB9FE}"/>
                </a:ext>
              </a:extLst>
            </p:cNvPr>
            <p:cNvSpPr txBox="1"/>
            <p:nvPr/>
          </p:nvSpPr>
          <p:spPr>
            <a:xfrm>
              <a:off x="9740163" y="5970809"/>
              <a:ext cx="159192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Real-time updates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6A7D3CA-B732-4BC8-BB24-359ACC8708A2}"/>
              </a:ext>
            </a:extLst>
          </p:cNvPr>
          <p:cNvGrpSpPr/>
          <p:nvPr/>
        </p:nvGrpSpPr>
        <p:grpSpPr>
          <a:xfrm>
            <a:off x="3682029" y="4886187"/>
            <a:ext cx="1548333" cy="1308841"/>
            <a:chOff x="3682029" y="5154411"/>
            <a:chExt cx="1548333" cy="1308841"/>
          </a:xfrm>
        </p:grpSpPr>
        <p:sp>
          <p:nvSpPr>
            <p:cNvPr id="14" name="people_3" descr="More personal computing&#10;">
              <a:extLst>
                <a:ext uri="{FF2B5EF4-FFF2-40B4-BE49-F238E27FC236}">
                  <a16:creationId xmlns:a16="http://schemas.microsoft.com/office/drawing/2014/main" id="{3373681C-0159-44EF-AB55-EFBD0B45CF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31744" y="5154411"/>
              <a:ext cx="648903" cy="654091"/>
            </a:xfrm>
            <a:custGeom>
              <a:avLst/>
              <a:gdLst>
                <a:gd name="T0" fmla="*/ 346 w 346"/>
                <a:gd name="T1" fmla="*/ 265 h 348"/>
                <a:gd name="T2" fmla="*/ 346 w 346"/>
                <a:gd name="T3" fmla="*/ 348 h 348"/>
                <a:gd name="T4" fmla="*/ 263 w 346"/>
                <a:gd name="T5" fmla="*/ 348 h 348"/>
                <a:gd name="T6" fmla="*/ 346 w 346"/>
                <a:gd name="T7" fmla="*/ 83 h 348"/>
                <a:gd name="T8" fmla="*/ 346 w 346"/>
                <a:gd name="T9" fmla="*/ 0 h 348"/>
                <a:gd name="T10" fmla="*/ 263 w 346"/>
                <a:gd name="T11" fmla="*/ 0 h 348"/>
                <a:gd name="T12" fmla="*/ 83 w 346"/>
                <a:gd name="T13" fmla="*/ 0 h 348"/>
                <a:gd name="T14" fmla="*/ 0 w 346"/>
                <a:gd name="T15" fmla="*/ 0 h 348"/>
                <a:gd name="T16" fmla="*/ 0 w 346"/>
                <a:gd name="T17" fmla="*/ 83 h 348"/>
                <a:gd name="T18" fmla="*/ 0 w 346"/>
                <a:gd name="T19" fmla="*/ 265 h 348"/>
                <a:gd name="T20" fmla="*/ 0 w 346"/>
                <a:gd name="T21" fmla="*/ 348 h 348"/>
                <a:gd name="T22" fmla="*/ 83 w 346"/>
                <a:gd name="T23" fmla="*/ 348 h 348"/>
                <a:gd name="T24" fmla="*/ 173 w 346"/>
                <a:gd name="T25" fmla="*/ 184 h 348"/>
                <a:gd name="T26" fmla="*/ 229 w 346"/>
                <a:gd name="T27" fmla="*/ 129 h 348"/>
                <a:gd name="T28" fmla="*/ 173 w 346"/>
                <a:gd name="T29" fmla="*/ 73 h 348"/>
                <a:gd name="T30" fmla="*/ 117 w 346"/>
                <a:gd name="T31" fmla="*/ 129 h 348"/>
                <a:gd name="T32" fmla="*/ 173 w 346"/>
                <a:gd name="T33" fmla="*/ 184 h 348"/>
                <a:gd name="T34" fmla="*/ 262 w 346"/>
                <a:gd name="T35" fmla="*/ 275 h 348"/>
                <a:gd name="T36" fmla="*/ 172 w 346"/>
                <a:gd name="T37" fmla="*/ 184 h 348"/>
                <a:gd name="T38" fmla="*/ 82 w 346"/>
                <a:gd name="T39" fmla="*/ 275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6" h="348">
                  <a:moveTo>
                    <a:pt x="346" y="265"/>
                  </a:moveTo>
                  <a:cubicBezTo>
                    <a:pt x="346" y="348"/>
                    <a:pt x="346" y="348"/>
                    <a:pt x="346" y="348"/>
                  </a:cubicBezTo>
                  <a:cubicBezTo>
                    <a:pt x="263" y="348"/>
                    <a:pt x="263" y="348"/>
                    <a:pt x="263" y="348"/>
                  </a:cubicBezTo>
                  <a:moveTo>
                    <a:pt x="346" y="83"/>
                  </a:moveTo>
                  <a:cubicBezTo>
                    <a:pt x="346" y="0"/>
                    <a:pt x="346" y="0"/>
                    <a:pt x="346" y="0"/>
                  </a:cubicBezTo>
                  <a:cubicBezTo>
                    <a:pt x="263" y="0"/>
                    <a:pt x="263" y="0"/>
                    <a:pt x="263" y="0"/>
                  </a:cubicBezTo>
                  <a:moveTo>
                    <a:pt x="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moveTo>
                    <a:pt x="0" y="265"/>
                  </a:moveTo>
                  <a:cubicBezTo>
                    <a:pt x="0" y="348"/>
                    <a:pt x="0" y="348"/>
                    <a:pt x="0" y="348"/>
                  </a:cubicBezTo>
                  <a:cubicBezTo>
                    <a:pt x="83" y="348"/>
                    <a:pt x="83" y="348"/>
                    <a:pt x="83" y="348"/>
                  </a:cubicBezTo>
                  <a:moveTo>
                    <a:pt x="173" y="184"/>
                  </a:moveTo>
                  <a:cubicBezTo>
                    <a:pt x="204" y="184"/>
                    <a:pt x="229" y="159"/>
                    <a:pt x="229" y="129"/>
                  </a:cubicBezTo>
                  <a:cubicBezTo>
                    <a:pt x="229" y="98"/>
                    <a:pt x="204" y="73"/>
                    <a:pt x="173" y="73"/>
                  </a:cubicBezTo>
                  <a:cubicBezTo>
                    <a:pt x="142" y="73"/>
                    <a:pt x="117" y="98"/>
                    <a:pt x="117" y="129"/>
                  </a:cubicBezTo>
                  <a:cubicBezTo>
                    <a:pt x="117" y="159"/>
                    <a:pt x="142" y="184"/>
                    <a:pt x="173" y="184"/>
                  </a:cubicBezTo>
                  <a:close/>
                  <a:moveTo>
                    <a:pt x="262" y="275"/>
                  </a:moveTo>
                  <a:cubicBezTo>
                    <a:pt x="262" y="225"/>
                    <a:pt x="222" y="184"/>
                    <a:pt x="172" y="184"/>
                  </a:cubicBezTo>
                  <a:cubicBezTo>
                    <a:pt x="122" y="184"/>
                    <a:pt x="82" y="225"/>
                    <a:pt x="82" y="275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D0A10C3-20E2-4F69-99D9-DBC5962DB25E}"/>
                </a:ext>
              </a:extLst>
            </p:cNvPr>
            <p:cNvSpPr txBox="1"/>
            <p:nvPr/>
          </p:nvSpPr>
          <p:spPr>
            <a:xfrm>
              <a:off x="3682029" y="5970809"/>
              <a:ext cx="1548333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2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identity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079CC2-D30B-4FF5-87A8-728A5BE9F1BA}"/>
              </a:ext>
            </a:extLst>
          </p:cNvPr>
          <p:cNvGrpSpPr/>
          <p:nvPr/>
        </p:nvGrpSpPr>
        <p:grpSpPr>
          <a:xfrm>
            <a:off x="3990587" y="1184867"/>
            <a:ext cx="931217" cy="1704530"/>
            <a:chOff x="3990587" y="1453091"/>
            <a:chExt cx="931217" cy="1704530"/>
          </a:xfrm>
        </p:grpSpPr>
        <p:sp>
          <p:nvSpPr>
            <p:cNvPr id="5" name="Browser_2" title="Icon of a browser window with a home symbol inside">
              <a:extLst>
                <a:ext uri="{FF2B5EF4-FFF2-40B4-BE49-F238E27FC236}">
                  <a16:creationId xmlns:a16="http://schemas.microsoft.com/office/drawing/2014/main" id="{C09DEE17-19B2-4AF2-9517-EB6CBA1D65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166259" y="1453091"/>
              <a:ext cx="579872" cy="492989"/>
            </a:xfrm>
            <a:custGeom>
              <a:avLst/>
              <a:gdLst>
                <a:gd name="T0" fmla="*/ 0 w 335"/>
                <a:gd name="T1" fmla="*/ 0 h 285"/>
                <a:gd name="T2" fmla="*/ 335 w 335"/>
                <a:gd name="T3" fmla="*/ 0 h 285"/>
                <a:gd name="T4" fmla="*/ 335 w 335"/>
                <a:gd name="T5" fmla="*/ 285 h 285"/>
                <a:gd name="T6" fmla="*/ 0 w 335"/>
                <a:gd name="T7" fmla="*/ 285 h 285"/>
                <a:gd name="T8" fmla="*/ 0 w 335"/>
                <a:gd name="T9" fmla="*/ 0 h 285"/>
                <a:gd name="T10" fmla="*/ 0 w 335"/>
                <a:gd name="T11" fmla="*/ 64 h 285"/>
                <a:gd name="T12" fmla="*/ 335 w 335"/>
                <a:gd name="T13" fmla="*/ 64 h 285"/>
                <a:gd name="T14" fmla="*/ 293 w 335"/>
                <a:gd name="T15" fmla="*/ 36 h 285"/>
                <a:gd name="T16" fmla="*/ 298 w 335"/>
                <a:gd name="T17" fmla="*/ 31 h 285"/>
                <a:gd name="T18" fmla="*/ 293 w 335"/>
                <a:gd name="T19" fmla="*/ 27 h 285"/>
                <a:gd name="T20" fmla="*/ 289 w 335"/>
                <a:gd name="T21" fmla="*/ 31 h 285"/>
                <a:gd name="T22" fmla="*/ 293 w 335"/>
                <a:gd name="T23" fmla="*/ 36 h 285"/>
                <a:gd name="T24" fmla="*/ 240 w 335"/>
                <a:gd name="T25" fmla="*/ 36 h 285"/>
                <a:gd name="T26" fmla="*/ 245 w 335"/>
                <a:gd name="T27" fmla="*/ 31 h 285"/>
                <a:gd name="T28" fmla="*/ 240 w 335"/>
                <a:gd name="T29" fmla="*/ 27 h 285"/>
                <a:gd name="T30" fmla="*/ 235 w 335"/>
                <a:gd name="T31" fmla="*/ 31 h 285"/>
                <a:gd name="T32" fmla="*/ 240 w 335"/>
                <a:gd name="T33" fmla="*/ 36 h 285"/>
                <a:gd name="T34" fmla="*/ 187 w 335"/>
                <a:gd name="T35" fmla="*/ 36 h 285"/>
                <a:gd name="T36" fmla="*/ 192 w 335"/>
                <a:gd name="T37" fmla="*/ 31 h 285"/>
                <a:gd name="T38" fmla="*/ 187 w 335"/>
                <a:gd name="T39" fmla="*/ 27 h 285"/>
                <a:gd name="T40" fmla="*/ 182 w 335"/>
                <a:gd name="T41" fmla="*/ 31 h 285"/>
                <a:gd name="T42" fmla="*/ 187 w 335"/>
                <a:gd name="T43" fmla="*/ 36 h 285"/>
                <a:gd name="T44" fmla="*/ 157 w 335"/>
                <a:gd name="T45" fmla="*/ 233 h 285"/>
                <a:gd name="T46" fmla="*/ 157 w 335"/>
                <a:gd name="T47" fmla="*/ 190 h 285"/>
                <a:gd name="T48" fmla="*/ 185 w 335"/>
                <a:gd name="T49" fmla="*/ 190 h 285"/>
                <a:gd name="T50" fmla="*/ 185 w 335"/>
                <a:gd name="T51" fmla="*/ 233 h 285"/>
                <a:gd name="T52" fmla="*/ 232 w 335"/>
                <a:gd name="T53" fmla="*/ 233 h 285"/>
                <a:gd name="T54" fmla="*/ 232 w 335"/>
                <a:gd name="T55" fmla="*/ 165 h 285"/>
                <a:gd name="T56" fmla="*/ 171 w 335"/>
                <a:gd name="T57" fmla="*/ 105 h 285"/>
                <a:gd name="T58" fmla="*/ 111 w 335"/>
                <a:gd name="T59" fmla="*/ 165 h 285"/>
                <a:gd name="T60" fmla="*/ 111 w 335"/>
                <a:gd name="T61" fmla="*/ 233 h 285"/>
                <a:gd name="T62" fmla="*/ 157 w 335"/>
                <a:gd name="T63" fmla="*/ 23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5" h="285">
                  <a:moveTo>
                    <a:pt x="0" y="0"/>
                  </a:moveTo>
                  <a:cubicBezTo>
                    <a:pt x="335" y="0"/>
                    <a:pt x="335" y="0"/>
                    <a:pt x="335" y="0"/>
                  </a:cubicBezTo>
                  <a:cubicBezTo>
                    <a:pt x="335" y="285"/>
                    <a:pt x="335" y="285"/>
                    <a:pt x="335" y="285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0" y="64"/>
                  </a:moveTo>
                  <a:cubicBezTo>
                    <a:pt x="335" y="64"/>
                    <a:pt x="335" y="64"/>
                    <a:pt x="335" y="64"/>
                  </a:cubicBezTo>
                  <a:moveTo>
                    <a:pt x="293" y="36"/>
                  </a:moveTo>
                  <a:cubicBezTo>
                    <a:pt x="296" y="36"/>
                    <a:pt x="298" y="34"/>
                    <a:pt x="298" y="31"/>
                  </a:cubicBezTo>
                  <a:cubicBezTo>
                    <a:pt x="298" y="29"/>
                    <a:pt x="296" y="27"/>
                    <a:pt x="293" y="27"/>
                  </a:cubicBezTo>
                  <a:cubicBezTo>
                    <a:pt x="291" y="27"/>
                    <a:pt x="289" y="29"/>
                    <a:pt x="289" y="31"/>
                  </a:cubicBezTo>
                  <a:cubicBezTo>
                    <a:pt x="289" y="34"/>
                    <a:pt x="291" y="36"/>
                    <a:pt x="293" y="36"/>
                  </a:cubicBezTo>
                  <a:close/>
                  <a:moveTo>
                    <a:pt x="240" y="36"/>
                  </a:moveTo>
                  <a:cubicBezTo>
                    <a:pt x="243" y="36"/>
                    <a:pt x="245" y="34"/>
                    <a:pt x="245" y="31"/>
                  </a:cubicBezTo>
                  <a:cubicBezTo>
                    <a:pt x="245" y="29"/>
                    <a:pt x="243" y="27"/>
                    <a:pt x="240" y="27"/>
                  </a:cubicBezTo>
                  <a:cubicBezTo>
                    <a:pt x="238" y="27"/>
                    <a:pt x="235" y="29"/>
                    <a:pt x="235" y="31"/>
                  </a:cubicBezTo>
                  <a:cubicBezTo>
                    <a:pt x="235" y="34"/>
                    <a:pt x="238" y="36"/>
                    <a:pt x="240" y="36"/>
                  </a:cubicBezTo>
                  <a:close/>
                  <a:moveTo>
                    <a:pt x="187" y="36"/>
                  </a:moveTo>
                  <a:cubicBezTo>
                    <a:pt x="189" y="36"/>
                    <a:pt x="192" y="34"/>
                    <a:pt x="192" y="31"/>
                  </a:cubicBezTo>
                  <a:cubicBezTo>
                    <a:pt x="192" y="29"/>
                    <a:pt x="189" y="27"/>
                    <a:pt x="187" y="27"/>
                  </a:cubicBezTo>
                  <a:cubicBezTo>
                    <a:pt x="184" y="27"/>
                    <a:pt x="182" y="29"/>
                    <a:pt x="182" y="31"/>
                  </a:cubicBezTo>
                  <a:cubicBezTo>
                    <a:pt x="182" y="34"/>
                    <a:pt x="184" y="36"/>
                    <a:pt x="187" y="36"/>
                  </a:cubicBezTo>
                  <a:close/>
                  <a:moveTo>
                    <a:pt x="157" y="233"/>
                  </a:moveTo>
                  <a:cubicBezTo>
                    <a:pt x="157" y="190"/>
                    <a:pt x="157" y="190"/>
                    <a:pt x="157" y="190"/>
                  </a:cubicBezTo>
                  <a:cubicBezTo>
                    <a:pt x="185" y="190"/>
                    <a:pt x="185" y="190"/>
                    <a:pt x="185" y="190"/>
                  </a:cubicBezTo>
                  <a:cubicBezTo>
                    <a:pt x="185" y="233"/>
                    <a:pt x="185" y="233"/>
                    <a:pt x="185" y="23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232" y="165"/>
                    <a:pt x="232" y="165"/>
                    <a:pt x="232" y="16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11" y="165"/>
                    <a:pt x="111" y="165"/>
                    <a:pt x="111" y="165"/>
                  </a:cubicBezTo>
                  <a:cubicBezTo>
                    <a:pt x="111" y="233"/>
                    <a:pt x="111" y="233"/>
                    <a:pt x="111" y="233"/>
                  </a:cubicBezTo>
                  <a:lnTo>
                    <a:pt x="157" y="233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A2DB6B-1791-41ED-938B-8DA8A3A0BB63}"/>
                </a:ext>
              </a:extLst>
            </p:cNvPr>
            <p:cNvSpPr txBox="1"/>
            <p:nvPr/>
          </p:nvSpPr>
          <p:spPr>
            <a:xfrm>
              <a:off x="3990587" y="2173446"/>
              <a:ext cx="93121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Web Apps</a:t>
              </a:r>
            </a:p>
          </p:txBody>
        </p:sp>
        <p:cxnSp>
          <p:nvCxnSpPr>
            <p:cNvPr id="23" name="Straight Arrow Connector 135">
              <a:extLst>
                <a:ext uri="{FF2B5EF4-FFF2-40B4-BE49-F238E27FC236}">
                  <a16:creationId xmlns:a16="http://schemas.microsoft.com/office/drawing/2014/main" id="{4102E9EF-1551-42F4-89BB-CBF98989DACA}"/>
                </a:ext>
              </a:extLst>
            </p:cNvPr>
            <p:cNvCxnSpPr>
              <a:cxnSpLocks/>
            </p:cNvCxnSpPr>
            <p:nvPr/>
          </p:nvCxnSpPr>
          <p:spPr>
            <a:xfrm>
              <a:off x="4456196" y="2800188"/>
              <a:ext cx="0" cy="357433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5C44C29-C164-453E-B4B2-2F91245455C3}"/>
              </a:ext>
            </a:extLst>
          </p:cNvPr>
          <p:cNvGrpSpPr/>
          <p:nvPr/>
        </p:nvGrpSpPr>
        <p:grpSpPr>
          <a:xfrm>
            <a:off x="5309168" y="1259555"/>
            <a:ext cx="2347341" cy="1629842"/>
            <a:chOff x="5309168" y="1527779"/>
            <a:chExt cx="2347341" cy="1629842"/>
          </a:xfrm>
        </p:grpSpPr>
        <p:sp>
          <p:nvSpPr>
            <p:cNvPr id="4" name="HoloLens_EC94" title="Icon of Microsoft HoloLens">
              <a:extLst>
                <a:ext uri="{FF2B5EF4-FFF2-40B4-BE49-F238E27FC236}">
                  <a16:creationId xmlns:a16="http://schemas.microsoft.com/office/drawing/2014/main" id="{6E1E3F33-AA5F-45EE-9C72-B307856719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61202" y="1527779"/>
              <a:ext cx="643275" cy="343613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F8810-366D-490D-A2F7-70BBF03FA536}"/>
                </a:ext>
              </a:extLst>
            </p:cNvPr>
            <p:cNvSpPr txBox="1"/>
            <p:nvPr/>
          </p:nvSpPr>
          <p:spPr>
            <a:xfrm>
              <a:off x="5309168" y="2173446"/>
              <a:ext cx="234734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Device &amp; Native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Apps</a:t>
              </a:r>
            </a:p>
          </p:txBody>
        </p:sp>
        <p:cxnSp>
          <p:nvCxnSpPr>
            <p:cNvPr id="25" name="Straight Arrow Connector 135">
              <a:extLst>
                <a:ext uri="{FF2B5EF4-FFF2-40B4-BE49-F238E27FC236}">
                  <a16:creationId xmlns:a16="http://schemas.microsoft.com/office/drawing/2014/main" id="{E395E6A0-AC12-4BAA-B88C-9C90EEE4D732}"/>
                </a:ext>
              </a:extLst>
            </p:cNvPr>
            <p:cNvCxnSpPr>
              <a:cxnSpLocks/>
            </p:cNvCxnSpPr>
            <p:nvPr/>
          </p:nvCxnSpPr>
          <p:spPr>
            <a:xfrm>
              <a:off x="6482839" y="2800188"/>
              <a:ext cx="0" cy="357433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4530068-424F-4262-987F-ECB18573C471}"/>
              </a:ext>
            </a:extLst>
          </p:cNvPr>
          <p:cNvGrpSpPr/>
          <p:nvPr/>
        </p:nvGrpSpPr>
        <p:grpSpPr>
          <a:xfrm>
            <a:off x="8202224" y="1098007"/>
            <a:ext cx="632506" cy="1791390"/>
            <a:chOff x="8202224" y="1366231"/>
            <a:chExt cx="632506" cy="1791390"/>
          </a:xfrm>
        </p:grpSpPr>
        <p:sp>
          <p:nvSpPr>
            <p:cNvPr id="3" name="Robot_E99A" title="Icon of a robot">
              <a:extLst>
                <a:ext uri="{FF2B5EF4-FFF2-40B4-BE49-F238E27FC236}">
                  <a16:creationId xmlns:a16="http://schemas.microsoft.com/office/drawing/2014/main" id="{20CCADB7-3DEE-45B5-AD87-EC1762A05C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60503" y="1366231"/>
              <a:ext cx="515950" cy="666709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93E8FB-EDEB-4F64-ADAE-0AB72B8B92D9}"/>
                </a:ext>
              </a:extLst>
            </p:cNvPr>
            <p:cNvSpPr txBox="1"/>
            <p:nvPr/>
          </p:nvSpPr>
          <p:spPr>
            <a:xfrm>
              <a:off x="8202224" y="2173446"/>
              <a:ext cx="6325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Bots</a:t>
              </a:r>
            </a:p>
          </p:txBody>
        </p:sp>
        <p:cxnSp>
          <p:nvCxnSpPr>
            <p:cNvPr id="26" name="Straight Arrow Connector 135">
              <a:extLst>
                <a:ext uri="{FF2B5EF4-FFF2-40B4-BE49-F238E27FC236}">
                  <a16:creationId xmlns:a16="http://schemas.microsoft.com/office/drawing/2014/main" id="{4B26ACA0-39D9-47C4-9CF0-CA9F32E907C6}"/>
                </a:ext>
              </a:extLst>
            </p:cNvPr>
            <p:cNvCxnSpPr>
              <a:cxnSpLocks/>
            </p:cNvCxnSpPr>
            <p:nvPr/>
          </p:nvCxnSpPr>
          <p:spPr>
            <a:xfrm>
              <a:off x="8509482" y="2800188"/>
              <a:ext cx="0" cy="357433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64AD048-E7FD-4C8E-BE36-77EF8064240B}"/>
              </a:ext>
            </a:extLst>
          </p:cNvPr>
          <p:cNvGrpSpPr/>
          <p:nvPr/>
        </p:nvGrpSpPr>
        <p:grpSpPr>
          <a:xfrm>
            <a:off x="9686762" y="1208250"/>
            <a:ext cx="1731670" cy="1681147"/>
            <a:chOff x="9686762" y="1476474"/>
            <a:chExt cx="1731670" cy="1681147"/>
          </a:xfrm>
        </p:grpSpPr>
        <p:sp>
          <p:nvSpPr>
            <p:cNvPr id="6" name="DevUpdate_ECC5" title="Icon of a clock with an arrow around it pointing clockwise">
              <a:extLst>
                <a:ext uri="{FF2B5EF4-FFF2-40B4-BE49-F238E27FC236}">
                  <a16:creationId xmlns:a16="http://schemas.microsoft.com/office/drawing/2014/main" id="{8C0E629A-3A8F-4932-BA7F-F7CB2D71D2C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329541" y="1476474"/>
              <a:ext cx="446115" cy="446223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2875 w 3750"/>
                <a:gd name="T7" fmla="*/ 1250 h 3750"/>
                <a:gd name="T8" fmla="*/ 3750 w 3750"/>
                <a:gd name="T9" fmla="*/ 1250 h 3750"/>
                <a:gd name="T10" fmla="*/ 3750 w 3750"/>
                <a:gd name="T11" fmla="*/ 375 h 3750"/>
                <a:gd name="T12" fmla="*/ 3641 w 3750"/>
                <a:gd name="T13" fmla="*/ 1250 h 3750"/>
                <a:gd name="T14" fmla="*/ 1875 w 3750"/>
                <a:gd name="T15" fmla="*/ 0 h 3750"/>
                <a:gd name="T16" fmla="*/ 0 w 3750"/>
                <a:gd name="T17" fmla="*/ 1875 h 3750"/>
                <a:gd name="T18" fmla="*/ 1875 w 3750"/>
                <a:gd name="T19" fmla="*/ 3750 h 3750"/>
                <a:gd name="T20" fmla="*/ 3681 w 3750"/>
                <a:gd name="T21" fmla="*/ 23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2875" y="1250"/>
                  </a:moveTo>
                  <a:cubicBezTo>
                    <a:pt x="3750" y="1250"/>
                    <a:pt x="3750" y="1250"/>
                    <a:pt x="3750" y="1250"/>
                  </a:cubicBezTo>
                  <a:cubicBezTo>
                    <a:pt x="3750" y="375"/>
                    <a:pt x="3750" y="375"/>
                    <a:pt x="3750" y="375"/>
                  </a:cubicBezTo>
                  <a:moveTo>
                    <a:pt x="3641" y="1250"/>
                  </a:moveTo>
                  <a:cubicBezTo>
                    <a:pt x="3383" y="522"/>
                    <a:pt x="2691" y="0"/>
                    <a:pt x="1875" y="0"/>
                  </a:cubicBezTo>
                  <a:cubicBezTo>
                    <a:pt x="839" y="0"/>
                    <a:pt x="0" y="839"/>
                    <a:pt x="0" y="1875"/>
                  </a:cubicBezTo>
                  <a:cubicBezTo>
                    <a:pt x="0" y="2911"/>
                    <a:pt x="839" y="3750"/>
                    <a:pt x="1875" y="3750"/>
                  </a:cubicBezTo>
                  <a:cubicBezTo>
                    <a:pt x="2737" y="3750"/>
                    <a:pt x="3461" y="3167"/>
                    <a:pt x="3681" y="2375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AB55E4-7802-4E5E-90E1-9B34F0206507}"/>
                </a:ext>
              </a:extLst>
            </p:cNvPr>
            <p:cNvSpPr txBox="1"/>
            <p:nvPr/>
          </p:nvSpPr>
          <p:spPr>
            <a:xfrm>
              <a:off x="9686762" y="2173446"/>
              <a:ext cx="173167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Background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processes</a:t>
              </a:r>
            </a:p>
          </p:txBody>
        </p:sp>
        <p:cxnSp>
          <p:nvCxnSpPr>
            <p:cNvPr id="27" name="Straight Arrow Connector 135">
              <a:extLst>
                <a:ext uri="{FF2B5EF4-FFF2-40B4-BE49-F238E27FC236}">
                  <a16:creationId xmlns:a16="http://schemas.microsoft.com/office/drawing/2014/main" id="{2F90BB5E-C933-4A1B-9D49-791966411FE2}"/>
                </a:ext>
              </a:extLst>
            </p:cNvPr>
            <p:cNvCxnSpPr>
              <a:cxnSpLocks/>
            </p:cNvCxnSpPr>
            <p:nvPr/>
          </p:nvCxnSpPr>
          <p:spPr>
            <a:xfrm>
              <a:off x="10536125" y="2800188"/>
              <a:ext cx="0" cy="357433"/>
            </a:xfrm>
            <a:prstGeom prst="straightConnector1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202C6-3A54-490D-AAED-841F437865A2}"/>
              </a:ext>
            </a:extLst>
          </p:cNvPr>
          <p:cNvSpPr/>
          <p:nvPr/>
        </p:nvSpPr>
        <p:spPr>
          <a:xfrm>
            <a:off x="548242" y="1692525"/>
            <a:ext cx="12198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Your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E3008C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7BFD44-0721-4A4E-A1C4-EB3091D186E6}"/>
              </a:ext>
            </a:extLst>
          </p:cNvPr>
          <p:cNvSpPr/>
          <p:nvPr/>
        </p:nvSpPr>
        <p:spPr>
          <a:xfrm>
            <a:off x="523932" y="3087477"/>
            <a:ext cx="1185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Gateway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AFE7C5-6D85-46DC-B629-E6E8736DBD5D}"/>
              </a:ext>
            </a:extLst>
          </p:cNvPr>
          <p:cNvSpPr/>
          <p:nvPr/>
        </p:nvSpPr>
        <p:spPr>
          <a:xfrm>
            <a:off x="523932" y="4480984"/>
            <a:ext cx="19106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Your or your customer’s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8BBB87-5AC2-4CEA-87CC-12B4E1A41211}"/>
              </a:ext>
            </a:extLst>
          </p:cNvPr>
          <p:cNvSpPr/>
          <p:nvPr/>
        </p:nvSpPr>
        <p:spPr>
          <a:xfrm>
            <a:off x="3798829" y="3956230"/>
            <a:ext cx="1284967" cy="4001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Office 365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33D879-237D-4622-84E5-484A60E488F8}"/>
              </a:ext>
            </a:extLst>
          </p:cNvPr>
          <p:cNvSpPr/>
          <p:nvPr/>
        </p:nvSpPr>
        <p:spPr>
          <a:xfrm>
            <a:off x="5714762" y="3956230"/>
            <a:ext cx="1485343" cy="4001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Windows 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9F9575-F7E4-4176-915A-5EFA57683AC1}"/>
              </a:ext>
            </a:extLst>
          </p:cNvPr>
          <p:cNvSpPr/>
          <p:nvPr/>
        </p:nvSpPr>
        <p:spPr>
          <a:xfrm>
            <a:off x="7866328" y="3956230"/>
            <a:ext cx="3640868" cy="40011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Enterprise Mobility + 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329689-F794-4486-8473-E4FD6A1C2E17}"/>
              </a:ext>
            </a:extLst>
          </p:cNvPr>
          <p:cNvGrpSpPr/>
          <p:nvPr/>
        </p:nvGrpSpPr>
        <p:grpSpPr>
          <a:xfrm>
            <a:off x="2550271" y="1136537"/>
            <a:ext cx="424938" cy="1598551"/>
            <a:chOff x="2155371" y="1453091"/>
            <a:chExt cx="662953" cy="966576"/>
          </a:xfrm>
        </p:grpSpPr>
        <p:sp>
          <p:nvSpPr>
            <p:cNvPr id="28" name="Left Bracket 27">
              <a:extLst>
                <a:ext uri="{FF2B5EF4-FFF2-40B4-BE49-F238E27FC236}">
                  <a16:creationId xmlns:a16="http://schemas.microsoft.com/office/drawing/2014/main" id="{5EB217E6-2C5C-4D0C-9C32-ADC69B4792E4}"/>
                </a:ext>
              </a:extLst>
            </p:cNvPr>
            <p:cNvSpPr/>
            <p:nvPr/>
          </p:nvSpPr>
          <p:spPr>
            <a:xfrm>
              <a:off x="2332707" y="1453091"/>
              <a:ext cx="485617" cy="966576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393E949-BA14-4ACC-81F7-0F8D6CAC19AD}"/>
                </a:ext>
              </a:extLst>
            </p:cNvPr>
            <p:cNvCxnSpPr>
              <a:cxnSpLocks/>
            </p:cNvCxnSpPr>
            <p:nvPr/>
          </p:nvCxnSpPr>
          <p:spPr>
            <a:xfrm>
              <a:off x="2155371" y="1920234"/>
              <a:ext cx="1773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C4382A5-F8F1-48FB-BCCA-83131B12E21E}"/>
              </a:ext>
            </a:extLst>
          </p:cNvPr>
          <p:cNvGrpSpPr/>
          <p:nvPr/>
        </p:nvGrpSpPr>
        <p:grpSpPr>
          <a:xfrm>
            <a:off x="2550271" y="2909663"/>
            <a:ext cx="424938" cy="1100479"/>
            <a:chOff x="2155371" y="1453091"/>
            <a:chExt cx="662953" cy="966576"/>
          </a:xfrm>
        </p:grpSpPr>
        <p:sp>
          <p:nvSpPr>
            <p:cNvPr id="55" name="Left Bracket 54">
              <a:extLst>
                <a:ext uri="{FF2B5EF4-FFF2-40B4-BE49-F238E27FC236}">
                  <a16:creationId xmlns:a16="http://schemas.microsoft.com/office/drawing/2014/main" id="{F47BBB95-FC5F-4788-BF2D-1E0C5758CEAB}"/>
                </a:ext>
              </a:extLst>
            </p:cNvPr>
            <p:cNvSpPr/>
            <p:nvPr/>
          </p:nvSpPr>
          <p:spPr>
            <a:xfrm>
              <a:off x="2332707" y="1453091"/>
              <a:ext cx="485617" cy="966576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08034C-1275-4987-8958-FF3C9D5F3401}"/>
                </a:ext>
              </a:extLst>
            </p:cNvPr>
            <p:cNvCxnSpPr>
              <a:cxnSpLocks/>
            </p:cNvCxnSpPr>
            <p:nvPr/>
          </p:nvCxnSpPr>
          <p:spPr>
            <a:xfrm>
              <a:off x="2155371" y="1920234"/>
              <a:ext cx="1773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27F51B-1B46-483A-9047-0257FDFFA5C6}"/>
              </a:ext>
            </a:extLst>
          </p:cNvPr>
          <p:cNvGrpSpPr/>
          <p:nvPr/>
        </p:nvGrpSpPr>
        <p:grpSpPr>
          <a:xfrm>
            <a:off x="2525204" y="4182477"/>
            <a:ext cx="429768" cy="2056301"/>
            <a:chOff x="2155371" y="1453091"/>
            <a:chExt cx="662953" cy="966576"/>
          </a:xfrm>
        </p:grpSpPr>
        <p:sp>
          <p:nvSpPr>
            <p:cNvPr id="58" name="Left Bracket 57">
              <a:extLst>
                <a:ext uri="{FF2B5EF4-FFF2-40B4-BE49-F238E27FC236}">
                  <a16:creationId xmlns:a16="http://schemas.microsoft.com/office/drawing/2014/main" id="{90FCAA36-3A75-47A0-837A-8104C648867D}"/>
                </a:ext>
              </a:extLst>
            </p:cNvPr>
            <p:cNvSpPr/>
            <p:nvPr/>
          </p:nvSpPr>
          <p:spPr>
            <a:xfrm>
              <a:off x="2332707" y="1453091"/>
              <a:ext cx="485617" cy="966576"/>
            </a:xfrm>
            <a:prstGeom prst="leftBracket">
              <a:avLst>
                <a:gd name="adj" fmla="val 0"/>
              </a:avLst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3A70DA0-2FB6-4852-807E-593916ED239D}"/>
                </a:ext>
              </a:extLst>
            </p:cNvPr>
            <p:cNvCxnSpPr>
              <a:cxnSpLocks/>
            </p:cNvCxnSpPr>
            <p:nvPr/>
          </p:nvCxnSpPr>
          <p:spPr>
            <a:xfrm>
              <a:off x="2155371" y="1920234"/>
              <a:ext cx="17733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CD234B-0046-4D0E-A1BE-53B393F58423}"/>
              </a:ext>
            </a:extLst>
          </p:cNvPr>
          <p:cNvGrpSpPr/>
          <p:nvPr/>
        </p:nvGrpSpPr>
        <p:grpSpPr>
          <a:xfrm>
            <a:off x="3343700" y="2909664"/>
            <a:ext cx="8259019" cy="926501"/>
            <a:chOff x="426689" y="5086787"/>
            <a:chExt cx="11338622" cy="127197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F52863-A3EF-43E8-ACC6-D12C9518B7F8}"/>
                </a:ext>
              </a:extLst>
            </p:cNvPr>
            <p:cNvGrpSpPr/>
            <p:nvPr/>
          </p:nvGrpSpPr>
          <p:grpSpPr>
            <a:xfrm>
              <a:off x="426689" y="5097870"/>
              <a:ext cx="11338621" cy="1260889"/>
              <a:chOff x="426689" y="5097870"/>
              <a:chExt cx="11338621" cy="126088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4C082F9B-E53F-46F5-BFED-887A35B6EF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18804" t="8154" r="28547" b="10393"/>
              <a:stretch/>
            </p:blipFill>
            <p:spPr>
              <a:xfrm>
                <a:off x="9959493" y="5097870"/>
                <a:ext cx="1805817" cy="1243195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EC02462-E5F3-4BA8-ADCC-36269C6477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18804" t="9492" b="7896"/>
              <a:stretch/>
            </p:blipFill>
            <p:spPr>
              <a:xfrm>
                <a:off x="7482873" y="5097870"/>
                <a:ext cx="2784930" cy="1260888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7EDA4EA4-E837-4873-A2AC-7794EE3AC2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18804" t="10637" b="6877"/>
              <a:stretch/>
            </p:blipFill>
            <p:spPr>
              <a:xfrm>
                <a:off x="5006903" y="5099825"/>
                <a:ext cx="2784930" cy="1258934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839F849D-B9A9-489C-B6AA-B01131822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18804" t="12869" b="5805"/>
              <a:stretch/>
            </p:blipFill>
            <p:spPr>
              <a:xfrm>
                <a:off x="2520743" y="5106495"/>
                <a:ext cx="2784930" cy="124124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E8302E3F-4F7B-4459-9693-40704D780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</a:blip>
              <a:srcRect l="29939" t="12869" b="5805"/>
              <a:stretch/>
            </p:blipFill>
            <p:spPr>
              <a:xfrm>
                <a:off x="426689" y="5099823"/>
                <a:ext cx="2403013" cy="1241242"/>
              </a:xfrm>
              <a:prstGeom prst="rect">
                <a:avLst/>
              </a:prstGeom>
            </p:spPr>
          </p:pic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C5E7312-BB03-4639-9131-AC5DA6FA6FAC}"/>
                </a:ext>
              </a:extLst>
            </p:cNvPr>
            <p:cNvSpPr/>
            <p:nvPr/>
          </p:nvSpPr>
          <p:spPr>
            <a:xfrm>
              <a:off x="426690" y="5086787"/>
              <a:ext cx="11338621" cy="1258116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C08B6008-8AF4-4265-906A-895E9DE1D1C6}"/>
                </a:ext>
              </a:extLst>
            </p:cNvPr>
            <p:cNvSpPr txBox="1">
              <a:spLocks/>
            </p:cNvSpPr>
            <p:nvPr/>
          </p:nvSpPr>
          <p:spPr>
            <a:xfrm>
              <a:off x="3653581" y="5448364"/>
              <a:ext cx="4884840" cy="486533"/>
            </a:xfrm>
            <a:prstGeom prst="rect">
              <a:avLst/>
            </a:prstGeom>
          </p:spPr>
          <p:txBody>
            <a:bodyPr vert="horz" wrap="square" lIns="146284" tIns="91427" rIns="146284" bIns="91427" rtlCol="0" anchor="ctr">
              <a:noAutofit/>
            </a:bodyPr>
            <a:lstStyle>
              <a:lvl1pPr marL="0" algn="l" defTabSz="89621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3921" b="0" i="0" u="none" kern="1200" cap="none" spc="-147" baseline="0" dirty="0">
                  <a:ln w="3175"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latin typeface="Segoe UI Semibold" charset="0"/>
                  <a:ea typeface="Segoe UI Semibold" charset="0"/>
                  <a:cs typeface="Segoe UI Semibold" charset="0"/>
                </a:defRPr>
              </a:lvl1pPr>
            </a:lstStyle>
            <a:p>
              <a:pPr marL="0" marR="0" lvl="0" indent="0" algn="ctr" defTabSz="896218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-50" normalizeH="0" baseline="0" noProof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</a:t>
              </a:r>
              <a:r>
                <a:rPr kumimoji="0" lang="en-US" sz="2400" b="0" i="0" u="none" strike="noStrike" kern="0" cap="none" spc="-5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Graph</a:t>
              </a:r>
              <a:endParaRPr kumimoji="0" lang="en-US" sz="2400" b="0" i="0" u="none" strike="noStrike" kern="1200" cap="none" spc="-147" normalizeH="0" baseline="0" noProof="0">
                <a:ln w="3175"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charset="0"/>
                <a:cs typeface="Segoe UI Semibold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FF8580-DB36-4972-9C59-196FF58D96FB}"/>
              </a:ext>
            </a:extLst>
          </p:cNvPr>
          <p:cNvCxnSpPr/>
          <p:nvPr/>
        </p:nvCxnSpPr>
        <p:spPr>
          <a:xfrm>
            <a:off x="3343700" y="4501174"/>
            <a:ext cx="825901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79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74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1.11111E-6 L -4.79167E-6 -0.16528 " pathEditMode="relative" rAng="0" ptsTypes="AA">
                                      <p:cBhvr>
                                        <p:cTn id="86" dur="5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3" grpId="0"/>
      <p:bldP spid="34" grpId="0"/>
      <p:bldP spid="47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79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settings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Limiting sharing to already existing guests</a:t>
            </a:r>
          </a:p>
        </p:txBody>
      </p:sp>
    </p:spTree>
    <p:extLst>
      <p:ext uri="{BB962C8B-B14F-4D97-AF65-F5344CB8AC3E}">
        <p14:creationId xmlns:p14="http://schemas.microsoft.com/office/powerpoint/2010/main" val="93385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Settings in </a:t>
            </a:r>
            <a:r>
              <a:rPr lang="sv-SE" dirty="0" err="1"/>
              <a:t>OneDrive</a:t>
            </a:r>
            <a:r>
              <a:rPr lang="sv-SE" dirty="0"/>
              <a:t> and SharePoint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D1A60-89CF-4F23-B3CD-3D08064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325"/>
            <a:ext cx="1078992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Go to the OneDrive Admin Center and adjust levels for both SharePoint and OneDrive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25AEF-E848-4B3A-94A7-3CE0309E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25" y="2015548"/>
            <a:ext cx="60293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39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0EA4FFA-B906-4B86-BFA7-E48C7A319136}"/>
              </a:ext>
            </a:extLst>
          </p:cNvPr>
          <p:cNvSpPr/>
          <p:nvPr/>
        </p:nvSpPr>
        <p:spPr>
          <a:xfrm>
            <a:off x="0" y="5454674"/>
            <a:ext cx="12192000" cy="1318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300E0-941F-43FF-9B85-5D7A246BCED1}"/>
              </a:ext>
            </a:extLst>
          </p:cNvPr>
          <p:cNvSpPr/>
          <p:nvPr/>
        </p:nvSpPr>
        <p:spPr>
          <a:xfrm>
            <a:off x="57149" y="4425971"/>
            <a:ext cx="12090400" cy="999097"/>
          </a:xfrm>
          <a:prstGeom prst="rect">
            <a:avLst/>
          </a:prstGeom>
          <a:solidFill>
            <a:srgbClr val="CD7F32">
              <a:alpha val="10196"/>
            </a:srgbClr>
          </a:solidFill>
          <a:ln w="76200">
            <a:solidFill>
              <a:srgbClr val="CD7F32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A7CFE9-BB92-40B8-B2BE-475BA8425769}"/>
              </a:ext>
            </a:extLst>
          </p:cNvPr>
          <p:cNvSpPr/>
          <p:nvPr/>
        </p:nvSpPr>
        <p:spPr>
          <a:xfrm>
            <a:off x="57149" y="2245810"/>
            <a:ext cx="12090400" cy="1000000"/>
          </a:xfrm>
          <a:prstGeom prst="rect">
            <a:avLst/>
          </a:prstGeom>
          <a:solidFill>
            <a:srgbClr val="FFD700">
              <a:alpha val="10196"/>
            </a:srgbClr>
          </a:solidFill>
          <a:ln w="76200">
            <a:solidFill>
              <a:srgbClr val="FFD70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851B6D-D402-4FC2-A13F-B1AE2760073E}"/>
              </a:ext>
            </a:extLst>
          </p:cNvPr>
          <p:cNvSpPr/>
          <p:nvPr/>
        </p:nvSpPr>
        <p:spPr>
          <a:xfrm>
            <a:off x="50800" y="1179203"/>
            <a:ext cx="12090400" cy="972989"/>
          </a:xfrm>
          <a:prstGeom prst="rect">
            <a:avLst/>
          </a:prstGeom>
          <a:solidFill>
            <a:srgbClr val="E5E4E2">
              <a:alpha val="20000"/>
            </a:srgbClr>
          </a:solidFill>
          <a:ln w="76200">
            <a:solidFill>
              <a:srgbClr val="E5E4E2"/>
            </a:solidFill>
          </a:ln>
          <a:effectLst/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A04F51-1B45-4171-8A29-D10EE765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Sponsors</a:t>
            </a:r>
            <a:r>
              <a:rPr lang="pl-PL" dirty="0"/>
              <a:t> and Partners</a:t>
            </a:r>
            <a:endParaRPr lang="en-US" dirty="0"/>
          </a:p>
        </p:txBody>
      </p:sp>
      <p:pic>
        <p:nvPicPr>
          <p:cNvPr id="5" name="logo_predica">
            <a:extLst>
              <a:ext uri="{FF2B5EF4-FFF2-40B4-BE49-F238E27FC236}">
                <a16:creationId xmlns:a16="http://schemas.microsoft.com/office/drawing/2014/main" id="{78FADD2D-E8C6-40A7-870C-368D783629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64" y="2403810"/>
            <a:ext cx="2630771" cy="68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704A5-65C7-4DC4-9352-57A7E1AAC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18" y="5685573"/>
            <a:ext cx="906363" cy="906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064A5-39B9-46B5-B8FC-11EBB7B39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060" y="5842877"/>
            <a:ext cx="2772125" cy="5917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672AB-7F5F-431E-902E-17F934173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04" y="1325112"/>
            <a:ext cx="2035236" cy="6784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2F05F-FAFE-449D-B637-BBD130993E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 b="11297"/>
          <a:stretch/>
        </p:blipFill>
        <p:spPr>
          <a:xfrm>
            <a:off x="7536294" y="4509682"/>
            <a:ext cx="2383562" cy="829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E103CA-A4CE-42AB-9586-A52281C3D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75" y="1252824"/>
            <a:ext cx="2970996" cy="836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02C11-0BBC-4675-83A8-91C265533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21" y="4591922"/>
            <a:ext cx="2345404" cy="664532"/>
          </a:xfrm>
          <a:prstGeom prst="rect">
            <a:avLst/>
          </a:prstGeom>
        </p:spPr>
      </p:pic>
      <p:pic>
        <p:nvPicPr>
          <p:cNvPr id="1026" name="Picture 2" descr="Znalezione obrazy dla zapytania collaboration summit logo transparent">
            <a:extLst>
              <a:ext uri="{FF2B5EF4-FFF2-40B4-BE49-F238E27FC236}">
                <a16:creationId xmlns:a16="http://schemas.microsoft.com/office/drawing/2014/main" id="{34A852AA-1EDC-4938-AFD9-C02CCDD5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092" y="5685573"/>
            <a:ext cx="1731963" cy="90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A54137B-E46E-4A7E-8D04-A28724CE1D68}"/>
              </a:ext>
            </a:extLst>
          </p:cNvPr>
          <p:cNvSpPr/>
          <p:nvPr/>
        </p:nvSpPr>
        <p:spPr>
          <a:xfrm>
            <a:off x="57149" y="3339428"/>
            <a:ext cx="12090400" cy="1000000"/>
          </a:xfrm>
          <a:prstGeom prst="rect">
            <a:avLst/>
          </a:prstGeom>
          <a:solidFill>
            <a:srgbClr val="E5E4E2">
              <a:alpha val="10196"/>
            </a:srgbClr>
          </a:solidFill>
          <a:ln w="76200">
            <a:solidFill>
              <a:srgbClr val="C0C0C0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62992-90FB-4461-A073-36BE6C7CF5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760" y="4531821"/>
            <a:ext cx="1561178" cy="786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26C721-00A8-46F4-9535-960404A0DC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11" y="3375864"/>
            <a:ext cx="2116976" cy="9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7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Settings in Azure AD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D1A60-89CF-4F23-B3CD-3D08064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1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Go to the your Azure AD in the Azure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5658EC-E941-4110-85C8-7BBFC736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" y="1822342"/>
            <a:ext cx="4762500" cy="438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040401-151C-40DE-9F2E-17985CC2F1A2}"/>
              </a:ext>
            </a:extLst>
          </p:cNvPr>
          <p:cNvSpPr/>
          <p:nvPr/>
        </p:nvSpPr>
        <p:spPr>
          <a:xfrm>
            <a:off x="1033670" y="1868559"/>
            <a:ext cx="4558747" cy="1987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F052FAF-3761-483D-A136-787DD3AA8CE5}"/>
              </a:ext>
            </a:extLst>
          </p:cNvPr>
          <p:cNvSpPr/>
          <p:nvPr/>
        </p:nvSpPr>
        <p:spPr>
          <a:xfrm>
            <a:off x="351182" y="1848846"/>
            <a:ext cx="615067" cy="2383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81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Settings in Office 365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D1A60-89CF-4F23-B3CD-3D08064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1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Go to the admin center, then settings -&gt; services &amp; add-ins -&gt; Control settings for Office 365 groups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63398-B2D6-44EA-B179-4F7F9DA8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20" y="1853019"/>
            <a:ext cx="4290060" cy="40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88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architecture and explanation</a:t>
            </a:r>
          </a:p>
        </p:txBody>
      </p:sp>
    </p:spTree>
    <p:extLst>
      <p:ext uri="{BB962C8B-B14F-4D97-AF65-F5344CB8AC3E}">
        <p14:creationId xmlns:p14="http://schemas.microsoft.com/office/powerpoint/2010/main" val="1986502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AF81801-4B88-458B-9D33-16A2A6C389D7}"/>
              </a:ext>
            </a:extLst>
          </p:cNvPr>
          <p:cNvGrpSpPr/>
          <p:nvPr/>
        </p:nvGrpSpPr>
        <p:grpSpPr>
          <a:xfrm>
            <a:off x="4666920" y="5241556"/>
            <a:ext cx="1170129" cy="921220"/>
            <a:chOff x="5264184" y="5115709"/>
            <a:chExt cx="1170129" cy="9212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8EEC52-AD1C-4815-BC17-F0C489129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2183" t="16742"/>
            <a:stretch/>
          </p:blipFill>
          <p:spPr>
            <a:xfrm>
              <a:off x="5494324" y="5115709"/>
              <a:ext cx="783267" cy="6134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1DBA5A-744E-4809-BB90-6CF17AFB8D87}"/>
                </a:ext>
              </a:extLst>
            </p:cNvPr>
            <p:cNvSpPr txBox="1"/>
            <p:nvPr/>
          </p:nvSpPr>
          <p:spPr>
            <a:xfrm>
              <a:off x="5264184" y="5729152"/>
              <a:ext cx="1170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 PowerApps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E3B702-2CAE-4D94-800B-668B06C246C8}"/>
              </a:ext>
            </a:extLst>
          </p:cNvPr>
          <p:cNvGrpSpPr/>
          <p:nvPr/>
        </p:nvGrpSpPr>
        <p:grpSpPr>
          <a:xfrm>
            <a:off x="4331528" y="3849759"/>
            <a:ext cx="1782219" cy="1003517"/>
            <a:chOff x="4964873" y="3889513"/>
            <a:chExt cx="1782219" cy="100351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69C094-58A9-44F9-B09D-C4E117CC3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851" y="3889513"/>
              <a:ext cx="695740" cy="69574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11EFD-8290-41B3-9837-8CB6C10353D8}"/>
                </a:ext>
              </a:extLst>
            </p:cNvPr>
            <p:cNvSpPr txBox="1"/>
            <p:nvPr/>
          </p:nvSpPr>
          <p:spPr>
            <a:xfrm>
              <a:off x="4964873" y="4585253"/>
              <a:ext cx="17822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   Custom Connector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8A9108-415B-4664-8CCA-84F2DD92F05C}"/>
              </a:ext>
            </a:extLst>
          </p:cNvPr>
          <p:cNvGrpSpPr/>
          <p:nvPr/>
        </p:nvGrpSpPr>
        <p:grpSpPr>
          <a:xfrm>
            <a:off x="3042567" y="1887236"/>
            <a:ext cx="1468735" cy="1303510"/>
            <a:chOff x="3768428" y="2317924"/>
            <a:chExt cx="1468735" cy="13035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590AB6-5D4D-4AB4-A098-F40C896A4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2651" y="2317924"/>
              <a:ext cx="780290" cy="78029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9CC04E-1AB8-473C-8E63-C9FE8DA5C118}"/>
                </a:ext>
              </a:extLst>
            </p:cNvPr>
            <p:cNvSpPr txBox="1"/>
            <p:nvPr/>
          </p:nvSpPr>
          <p:spPr>
            <a:xfrm>
              <a:off x="3768428" y="3098214"/>
              <a:ext cx="14687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Azure Function</a:t>
              </a:r>
            </a:p>
            <a:p>
              <a:r>
                <a:rPr lang="sv-SE" sz="1400" dirty="0"/>
                <a:t>(CreateInvitation)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262AFF-9158-49A3-A15E-EDEACAF50281}"/>
              </a:ext>
            </a:extLst>
          </p:cNvPr>
          <p:cNvGrpSpPr/>
          <p:nvPr/>
        </p:nvGrpSpPr>
        <p:grpSpPr>
          <a:xfrm>
            <a:off x="4559428" y="1917464"/>
            <a:ext cx="1527213" cy="1303510"/>
            <a:chOff x="3768428" y="2317924"/>
            <a:chExt cx="1527213" cy="130351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439967-8A11-4519-A985-839586BA6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2651" y="2317924"/>
              <a:ext cx="780290" cy="7802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C79FC9-BF3D-4928-9995-0AFE5B90A69D}"/>
                </a:ext>
              </a:extLst>
            </p:cNvPr>
            <p:cNvSpPr txBox="1"/>
            <p:nvPr/>
          </p:nvSpPr>
          <p:spPr>
            <a:xfrm>
              <a:off x="3768428" y="3098214"/>
              <a:ext cx="1527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Azure Function</a:t>
              </a:r>
            </a:p>
            <a:p>
              <a:r>
                <a:rPr lang="sv-SE" sz="1400" dirty="0"/>
                <a:t>(UpdateInvitation)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54DB86-EF6B-48C1-B25F-E1F4741AD708}"/>
              </a:ext>
            </a:extLst>
          </p:cNvPr>
          <p:cNvGrpSpPr/>
          <p:nvPr/>
        </p:nvGrpSpPr>
        <p:grpSpPr>
          <a:xfrm>
            <a:off x="6033250" y="1919437"/>
            <a:ext cx="1468607" cy="1303510"/>
            <a:chOff x="3768428" y="2317924"/>
            <a:chExt cx="1468607" cy="130351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6665C0-632F-4583-8A92-41E4FDB00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2651" y="2317924"/>
              <a:ext cx="780290" cy="78029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E8F4B6-7A9F-46FF-B7F4-1B457C9C1B07}"/>
                </a:ext>
              </a:extLst>
            </p:cNvPr>
            <p:cNvSpPr txBox="1"/>
            <p:nvPr/>
          </p:nvSpPr>
          <p:spPr>
            <a:xfrm>
              <a:off x="3768428" y="3098214"/>
              <a:ext cx="14686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Azure Function</a:t>
              </a:r>
            </a:p>
            <a:p>
              <a:r>
                <a:rPr lang="sv-SE" sz="1400" dirty="0"/>
                <a:t>(DeleteInvitation)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2AF7AC-FCE5-4657-9E0A-AB9AF0E0A429}"/>
              </a:ext>
            </a:extLst>
          </p:cNvPr>
          <p:cNvGrpSpPr/>
          <p:nvPr/>
        </p:nvGrpSpPr>
        <p:grpSpPr>
          <a:xfrm>
            <a:off x="4601208" y="401719"/>
            <a:ext cx="1378775" cy="928963"/>
            <a:chOff x="5282143" y="1188764"/>
            <a:chExt cx="1378775" cy="928963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95E19A8-4472-4068-BFC6-E9CDFB96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86" y="1188764"/>
              <a:ext cx="672195" cy="67219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859F68E-3BF1-4F6F-9152-57277144DDD6}"/>
                </a:ext>
              </a:extLst>
            </p:cNvPr>
            <p:cNvSpPr txBox="1"/>
            <p:nvPr/>
          </p:nvSpPr>
          <p:spPr>
            <a:xfrm>
              <a:off x="5282143" y="1809950"/>
              <a:ext cx="1378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Microsoft Graph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E27224-1FEE-450D-B92E-41EF328096DE}"/>
              </a:ext>
            </a:extLst>
          </p:cNvPr>
          <p:cNvGrpSpPr/>
          <p:nvPr/>
        </p:nvGrpSpPr>
        <p:grpSpPr>
          <a:xfrm>
            <a:off x="901126" y="285439"/>
            <a:ext cx="857864" cy="1045243"/>
            <a:chOff x="1045172" y="1112951"/>
            <a:chExt cx="857864" cy="1045243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23AD653-0E96-4D3A-ABEF-4CD704440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59" y="1112951"/>
              <a:ext cx="780290" cy="78614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B5A544-603E-4246-B957-9652EF13DA18}"/>
                </a:ext>
              </a:extLst>
            </p:cNvPr>
            <p:cNvSpPr txBox="1"/>
            <p:nvPr/>
          </p:nvSpPr>
          <p:spPr>
            <a:xfrm>
              <a:off x="1045172" y="1850417"/>
              <a:ext cx="857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Azure AD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B124F6-E6BF-4AFB-8089-F5EB4F9FFDEE}"/>
              </a:ext>
            </a:extLst>
          </p:cNvPr>
          <p:cNvGrpSpPr/>
          <p:nvPr/>
        </p:nvGrpSpPr>
        <p:grpSpPr>
          <a:xfrm>
            <a:off x="683247" y="1753827"/>
            <a:ext cx="1498424" cy="1009289"/>
            <a:chOff x="705356" y="2288911"/>
            <a:chExt cx="1498424" cy="100928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595AF50-4E46-48A5-B389-DCCB5D281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50" y="2288911"/>
              <a:ext cx="630539" cy="71616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7F3FB0-2C92-4B40-B6F7-14AFFAB59109}"/>
                </a:ext>
              </a:extLst>
            </p:cNvPr>
            <p:cNvSpPr txBox="1"/>
            <p:nvPr/>
          </p:nvSpPr>
          <p:spPr>
            <a:xfrm>
              <a:off x="705356" y="2990423"/>
              <a:ext cx="1498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Office 365 Groups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BA8893-0023-47DA-B72D-7F049EFBFBB7}"/>
              </a:ext>
            </a:extLst>
          </p:cNvPr>
          <p:cNvGrpSpPr/>
          <p:nvPr/>
        </p:nvGrpSpPr>
        <p:grpSpPr>
          <a:xfrm>
            <a:off x="6211400" y="3901522"/>
            <a:ext cx="1619739" cy="1031653"/>
            <a:chOff x="7435503" y="3329237"/>
            <a:chExt cx="1619739" cy="103165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DDC824F-64F3-4C2C-B382-E195EF35B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73" r="34212" b="20684"/>
            <a:stretch/>
          </p:blipFill>
          <p:spPr>
            <a:xfrm>
              <a:off x="7815761" y="3329237"/>
              <a:ext cx="859224" cy="584393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E3F02C-2646-4345-A4F4-FBE4BADD9EB5}"/>
                </a:ext>
              </a:extLst>
            </p:cNvPr>
            <p:cNvSpPr txBox="1"/>
            <p:nvPr/>
          </p:nvSpPr>
          <p:spPr>
            <a:xfrm>
              <a:off x="7435503" y="3837670"/>
              <a:ext cx="1619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          Flow</a:t>
              </a:r>
            </a:p>
            <a:p>
              <a:r>
                <a:rPr lang="sv-SE" sz="1400" dirty="0"/>
                <a:t>(Remove Invitation)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F478C3-F443-4016-B24B-A2D1BDC8FF7C}"/>
              </a:ext>
            </a:extLst>
          </p:cNvPr>
          <p:cNvGrpSpPr/>
          <p:nvPr/>
        </p:nvGrpSpPr>
        <p:grpSpPr>
          <a:xfrm>
            <a:off x="7815291" y="3904519"/>
            <a:ext cx="1567289" cy="1031653"/>
            <a:chOff x="7435503" y="3329237"/>
            <a:chExt cx="1567289" cy="103165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FDBACFB-C868-449B-A7B6-785FBBD2A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73" r="34212" b="20684"/>
            <a:stretch/>
          </p:blipFill>
          <p:spPr>
            <a:xfrm>
              <a:off x="7815761" y="3329237"/>
              <a:ext cx="859224" cy="58439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ED430C-117A-48CD-94AE-90AA7DDD54C2}"/>
                </a:ext>
              </a:extLst>
            </p:cNvPr>
            <p:cNvSpPr txBox="1"/>
            <p:nvPr/>
          </p:nvSpPr>
          <p:spPr>
            <a:xfrm>
              <a:off x="7435503" y="3837670"/>
              <a:ext cx="15672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          Flow</a:t>
              </a:r>
            </a:p>
            <a:p>
              <a:r>
                <a:rPr lang="sv-SE" sz="1400" dirty="0"/>
                <a:t>(Update Invitation)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9D2177-A833-4D15-819D-CB5EF4A26382}"/>
              </a:ext>
            </a:extLst>
          </p:cNvPr>
          <p:cNvGrpSpPr/>
          <p:nvPr/>
        </p:nvGrpSpPr>
        <p:grpSpPr>
          <a:xfrm>
            <a:off x="9015177" y="181991"/>
            <a:ext cx="1497911" cy="1148691"/>
            <a:chOff x="8998228" y="423878"/>
            <a:chExt cx="1497911" cy="114869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052D0F1-B454-4064-8F6D-DB3C39C8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3341" y="423878"/>
              <a:ext cx="987686" cy="98768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E89BEF-5E53-477A-9AE8-8BF246B37115}"/>
                </a:ext>
              </a:extLst>
            </p:cNvPr>
            <p:cNvSpPr txBox="1"/>
            <p:nvPr/>
          </p:nvSpPr>
          <p:spPr>
            <a:xfrm>
              <a:off x="8998228" y="1264792"/>
              <a:ext cx="14979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SharePoint Online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97129D-43B7-43D8-B9BF-0CF86BC072D0}"/>
              </a:ext>
            </a:extLst>
          </p:cNvPr>
          <p:cNvGrpSpPr/>
          <p:nvPr/>
        </p:nvGrpSpPr>
        <p:grpSpPr>
          <a:xfrm>
            <a:off x="9663248" y="5355784"/>
            <a:ext cx="789512" cy="863565"/>
            <a:chOff x="9279074" y="5261201"/>
            <a:chExt cx="789512" cy="86356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9600B96-E085-4F48-A0D0-43586BCE8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4567" r="73165"/>
            <a:stretch/>
          </p:blipFill>
          <p:spPr>
            <a:xfrm>
              <a:off x="9312975" y="5261201"/>
              <a:ext cx="755611" cy="555788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FEB3E93-2734-4966-AB78-CDCF6342AE5D}"/>
                </a:ext>
              </a:extLst>
            </p:cNvPr>
            <p:cNvSpPr txBox="1"/>
            <p:nvPr/>
          </p:nvSpPr>
          <p:spPr>
            <a:xfrm>
              <a:off x="9279074" y="5816989"/>
              <a:ext cx="7895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PowerBI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C92867F-1895-4A11-A534-9B7954823ED1}"/>
              </a:ext>
            </a:extLst>
          </p:cNvPr>
          <p:cNvCxnSpPr>
            <a:cxnSpLocks/>
          </p:cNvCxnSpPr>
          <p:nvPr/>
        </p:nvCxnSpPr>
        <p:spPr>
          <a:xfrm>
            <a:off x="5288693" y="4803116"/>
            <a:ext cx="1" cy="456196"/>
          </a:xfrm>
          <a:prstGeom prst="straightConnector1">
            <a:avLst/>
          </a:prstGeom>
          <a:ln w="28575">
            <a:solidFill>
              <a:schemeClr val="accent1"/>
            </a:solidFill>
            <a:prstDash val="sysDash"/>
            <a:headEnd type="triangle" w="med" len="med"/>
            <a:tailEnd type="triangle" w="med" len="med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B537227-A1A5-4EF6-8CBE-5BEFF5B8C560}"/>
              </a:ext>
            </a:extLst>
          </p:cNvPr>
          <p:cNvGrpSpPr/>
          <p:nvPr/>
        </p:nvGrpSpPr>
        <p:grpSpPr>
          <a:xfrm>
            <a:off x="3726180" y="3142303"/>
            <a:ext cx="3059790" cy="679320"/>
            <a:chOff x="3726180" y="2989903"/>
            <a:chExt cx="3059790" cy="679320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15B92F3-1C2B-4D62-A482-B235317536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180" y="3296919"/>
              <a:ext cx="1471760" cy="10314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3B2DD34-FE01-4F4A-81CF-1884F4B525E5}"/>
                </a:ext>
              </a:extLst>
            </p:cNvPr>
            <p:cNvGrpSpPr/>
            <p:nvPr/>
          </p:nvGrpSpPr>
          <p:grpSpPr>
            <a:xfrm>
              <a:off x="3743975" y="2989903"/>
              <a:ext cx="3041995" cy="679320"/>
              <a:chOff x="3743975" y="2989903"/>
              <a:chExt cx="3041995" cy="679320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8419559-6F80-4B3A-AFE5-47008C0D5B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356" y="3004136"/>
                <a:ext cx="11438" cy="665087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prstDash val="sysDash"/>
                <a:headEnd type="triangle" w="med" len="med"/>
                <a:tailEnd type="triangl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403B6246-B0DF-4AFA-AD22-BCD704864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3975" y="2989903"/>
                <a:ext cx="5369" cy="312173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prstDash val="sysDash"/>
                <a:headEnd type="triangl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E6BE21B-42E6-4A7A-BA05-97B124CB8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14210" y="3297506"/>
                <a:ext cx="1471760" cy="1031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prstDash val="sysDash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3DA2FA4D-0945-4343-848F-EA66828BD0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646" y="3000156"/>
                <a:ext cx="5369" cy="312173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prstDash val="sysDash"/>
                <a:headEnd type="triangle" w="med" len="med"/>
                <a:tailEnd type="none" w="med" len="med"/>
              </a:ln>
              <a:effectLst>
                <a:outerShdw blurRad="50800" dist="38100" dir="2700000" algn="tl" rotWithShape="0">
                  <a:schemeClr val="bg1">
                    <a:alpha val="40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3144D23-EF98-4BB3-AA7D-BB935B7BD2D4}"/>
              </a:ext>
            </a:extLst>
          </p:cNvPr>
          <p:cNvGrpSpPr/>
          <p:nvPr/>
        </p:nvGrpSpPr>
        <p:grpSpPr>
          <a:xfrm>
            <a:off x="3771231" y="1258493"/>
            <a:ext cx="3021930" cy="587780"/>
            <a:chOff x="3771231" y="1258493"/>
            <a:chExt cx="3021930" cy="58778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37A0783-F7D1-48F8-B8F1-7F7913109ECF}"/>
                </a:ext>
              </a:extLst>
            </p:cNvPr>
            <p:cNvCxnSpPr>
              <a:cxnSpLocks/>
            </p:cNvCxnSpPr>
            <p:nvPr/>
          </p:nvCxnSpPr>
          <p:spPr>
            <a:xfrm>
              <a:off x="5290596" y="1258493"/>
              <a:ext cx="3200" cy="586782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F1194FA-60E7-48FC-BC1D-58F69118EC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1231" y="1553853"/>
              <a:ext cx="1471760" cy="10314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1B4721F-B96F-4005-A2D2-4CDE1BB352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1231" y="1548263"/>
              <a:ext cx="0" cy="29801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84790A0-6499-4CE0-9E9E-35A62C7DD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1401" y="1545002"/>
              <a:ext cx="1471760" cy="10314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EAEFE66-1398-4654-8210-56143BA36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3984" y="1540757"/>
              <a:ext cx="0" cy="298010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ash"/>
              <a:headEnd type="triangle" w="med" len="med"/>
              <a:tailEnd type="none" w="med" len="med"/>
            </a:ln>
            <a:effectLst>
              <a:outerShdw blurRad="50800" dist="38100" dir="2700000" algn="t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B016791-7BF0-43B9-8A3F-FD663A4CF592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758990" y="737816"/>
            <a:ext cx="3141461" cy="1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B08B63E6-3A66-44C9-B8F5-A3A7D561CB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38981" y="835474"/>
            <a:ext cx="3261471" cy="1285317"/>
          </a:xfrm>
          <a:prstGeom prst="bentConnector3">
            <a:avLst/>
          </a:prstGeom>
          <a:ln w="28575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D49CEE2-9F9D-43DA-B0F0-504225565C27}"/>
              </a:ext>
            </a:extLst>
          </p:cNvPr>
          <p:cNvCxnSpPr>
            <a:stCxn id="30" idx="3"/>
          </p:cNvCxnSpPr>
          <p:nvPr/>
        </p:nvCxnSpPr>
        <p:spPr>
          <a:xfrm flipV="1">
            <a:off x="5572646" y="737816"/>
            <a:ext cx="3813682" cy="1"/>
          </a:xfrm>
          <a:prstGeom prst="straightConnector1">
            <a:avLst/>
          </a:prstGeom>
          <a:ln w="28575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64613D7-D905-4B5D-88D7-638B3AE3388C}"/>
              </a:ext>
            </a:extLst>
          </p:cNvPr>
          <p:cNvCxnSpPr>
            <a:cxnSpLocks/>
          </p:cNvCxnSpPr>
          <p:nvPr/>
        </p:nvCxnSpPr>
        <p:spPr>
          <a:xfrm rot="5400000">
            <a:off x="5590861" y="1487370"/>
            <a:ext cx="4145802" cy="3832426"/>
          </a:xfrm>
          <a:prstGeom prst="bentConnector3">
            <a:avLst>
              <a:gd name="adj1" fmla="val 99894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498FEA0-EAB0-4E14-B53D-A85FBA9F2D6D}"/>
              </a:ext>
            </a:extLst>
          </p:cNvPr>
          <p:cNvCxnSpPr>
            <a:cxnSpLocks/>
          </p:cNvCxnSpPr>
          <p:nvPr/>
        </p:nvCxnSpPr>
        <p:spPr>
          <a:xfrm>
            <a:off x="10048220" y="1312926"/>
            <a:ext cx="0" cy="402510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AE9170-247C-43E7-8590-96EB92D961A2}"/>
              </a:ext>
            </a:extLst>
          </p:cNvPr>
          <p:cNvCxnSpPr>
            <a:cxnSpLocks/>
          </p:cNvCxnSpPr>
          <p:nvPr/>
        </p:nvCxnSpPr>
        <p:spPr>
          <a:xfrm flipH="1" flipV="1">
            <a:off x="5738673" y="5619302"/>
            <a:ext cx="3841302" cy="1583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AA7C65C-7F3C-4D20-BD6C-1F34ED2002C5}"/>
              </a:ext>
            </a:extLst>
          </p:cNvPr>
          <p:cNvCxnSpPr>
            <a:stCxn id="39" idx="1"/>
            <a:endCxn id="13" idx="3"/>
          </p:cNvCxnSpPr>
          <p:nvPr/>
        </p:nvCxnSpPr>
        <p:spPr>
          <a:xfrm flipH="1">
            <a:off x="5644246" y="4193719"/>
            <a:ext cx="947412" cy="391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60947766-A964-437A-984B-BC151915EA86}"/>
              </a:ext>
            </a:extLst>
          </p:cNvPr>
          <p:cNvCxnSpPr>
            <a:cxnSpLocks/>
            <a:stCxn id="50" idx="2"/>
          </p:cNvCxnSpPr>
          <p:nvPr/>
        </p:nvCxnSpPr>
        <p:spPr>
          <a:xfrm rot="5400000" flipH="1">
            <a:off x="6865709" y="3202946"/>
            <a:ext cx="508283" cy="2958170"/>
          </a:xfrm>
          <a:prstGeom prst="bentConnector4">
            <a:avLst>
              <a:gd name="adj1" fmla="val -44975"/>
              <a:gd name="adj2" fmla="val 8396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20AB6E2-D9F8-4F13-92A8-6DD7C75333AF}"/>
              </a:ext>
            </a:extLst>
          </p:cNvPr>
          <p:cNvGrpSpPr/>
          <p:nvPr/>
        </p:nvGrpSpPr>
        <p:grpSpPr>
          <a:xfrm>
            <a:off x="7337376" y="1019235"/>
            <a:ext cx="1541128" cy="1031653"/>
            <a:chOff x="7435503" y="3329237"/>
            <a:chExt cx="1541128" cy="1031653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838A5FF8-FDC9-42D9-B275-5F02A61475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273" r="34212" b="20684"/>
            <a:stretch/>
          </p:blipFill>
          <p:spPr>
            <a:xfrm>
              <a:off x="7815761" y="3329237"/>
              <a:ext cx="859224" cy="584393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30C263C-0B6A-4CD7-ADEC-AE905B45D8FD}"/>
                </a:ext>
              </a:extLst>
            </p:cNvPr>
            <p:cNvSpPr txBox="1"/>
            <p:nvPr/>
          </p:nvSpPr>
          <p:spPr>
            <a:xfrm>
              <a:off x="7435503" y="3837670"/>
              <a:ext cx="15411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            Flow</a:t>
              </a:r>
            </a:p>
            <a:p>
              <a:r>
                <a:rPr lang="sv-SE" sz="1400" dirty="0"/>
                <a:t>  (Get Sites In Hub)</a:t>
              </a: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7912EA-8A92-4D6A-AA02-2E394CBA9427}"/>
              </a:ext>
            </a:extLst>
          </p:cNvPr>
          <p:cNvCxnSpPr>
            <a:cxnSpLocks/>
          </p:cNvCxnSpPr>
          <p:nvPr/>
        </p:nvCxnSpPr>
        <p:spPr>
          <a:xfrm flipV="1">
            <a:off x="8576858" y="835473"/>
            <a:ext cx="809470" cy="33420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>
            <a:extLst>
              <a:ext uri="{FF2B5EF4-FFF2-40B4-BE49-F238E27FC236}">
                <a16:creationId xmlns:a16="http://schemas.microsoft.com/office/drawing/2014/main" id="{936FCB08-16F9-4A88-874F-2271B73204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72051" y="891012"/>
            <a:ext cx="256754" cy="256754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E8CCFA4-1C4B-45A7-B683-5CCA5BC35B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501538" y="3705798"/>
            <a:ext cx="256754" cy="25675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5CEBBBE-26AE-42F6-B29B-285917EE0A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67453" y="3709287"/>
            <a:ext cx="256754" cy="256754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F47EB41A-4C36-4629-B04D-7ABE872D40EA}"/>
              </a:ext>
            </a:extLst>
          </p:cNvPr>
          <p:cNvGrpSpPr/>
          <p:nvPr/>
        </p:nvGrpSpPr>
        <p:grpSpPr>
          <a:xfrm>
            <a:off x="7021271" y="1371600"/>
            <a:ext cx="2174686" cy="2507867"/>
            <a:chOff x="7021271" y="1371600"/>
            <a:chExt cx="2174686" cy="2507867"/>
          </a:xfrm>
        </p:grpSpPr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EAA7CBD1-B8E5-40D2-820D-E465DA475E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417641" y="1800040"/>
              <a:ext cx="2206755" cy="1349876"/>
            </a:xfrm>
            <a:prstGeom prst="bentConnector3">
              <a:avLst/>
            </a:prstGeom>
            <a:ln w="28575"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30F30E46-9329-4810-A313-79F615EEC4C1}"/>
                </a:ext>
              </a:extLst>
            </p:cNvPr>
            <p:cNvCxnSpPr/>
            <p:nvPr/>
          </p:nvCxnSpPr>
          <p:spPr>
            <a:xfrm rot="10800000" flipV="1">
              <a:off x="7021271" y="3625442"/>
              <a:ext cx="794021" cy="251028"/>
            </a:xfrm>
            <a:prstGeom prst="bentConnector2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0FF7732-8ABE-41D5-9240-443F3172B954}"/>
                </a:ext>
              </a:extLst>
            </p:cNvPr>
            <p:cNvCxnSpPr/>
            <p:nvPr/>
          </p:nvCxnSpPr>
          <p:spPr>
            <a:xfrm>
              <a:off x="7849587" y="3620393"/>
              <a:ext cx="796356" cy="259074"/>
            </a:xfrm>
            <a:prstGeom prst="bentConnector2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15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Why</a:t>
            </a:r>
            <a:r>
              <a:rPr lang="sv-SE" dirty="0"/>
              <a:t> </a:t>
            </a:r>
            <a:r>
              <a:rPr lang="sv-SE" dirty="0" err="1"/>
              <a:t>this</a:t>
            </a:r>
            <a:r>
              <a:rPr lang="sv-SE" dirty="0"/>
              <a:t> approach?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D1A60-89CF-4F23-B3CD-3D08064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179"/>
            <a:ext cx="10515600" cy="4351338"/>
          </a:xfrm>
        </p:spPr>
        <p:txBody>
          <a:bodyPr/>
          <a:lstStyle/>
          <a:p>
            <a:r>
              <a:rPr lang="en-US" dirty="0"/>
              <a:t>Recommended approach</a:t>
            </a:r>
          </a:p>
          <a:p>
            <a:endParaRPr lang="en-US" dirty="0"/>
          </a:p>
          <a:p>
            <a:r>
              <a:rPr lang="en-US" dirty="0"/>
              <a:t>More control within the </a:t>
            </a:r>
            <a:r>
              <a:rPr lang="en-US" dirty="0" err="1"/>
              <a:t>PowerApp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Implications of other ways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does this mean regarding licenses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6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 dirty="0" err="1"/>
              <a:t>walktrough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different bits and pieces explained</a:t>
            </a:r>
          </a:p>
        </p:txBody>
      </p:sp>
    </p:spTree>
    <p:extLst>
      <p:ext uri="{BB962C8B-B14F-4D97-AF65-F5344CB8AC3E}">
        <p14:creationId xmlns:p14="http://schemas.microsoft.com/office/powerpoint/2010/main" val="137613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SharePoint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4B699-3879-4263-812C-1485ADE2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23" y="3640533"/>
            <a:ext cx="13553118" cy="205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7A4D14-96A4-4985-B886-E00EBBE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65" y="1671656"/>
            <a:ext cx="11467070" cy="14060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B085464-2D2D-4FB4-9CBF-1EA31E8DEEBA}"/>
              </a:ext>
            </a:extLst>
          </p:cNvPr>
          <p:cNvCxnSpPr>
            <a:cxnSpLocks/>
          </p:cNvCxnSpPr>
          <p:nvPr/>
        </p:nvCxnSpPr>
        <p:spPr>
          <a:xfrm flipH="1">
            <a:off x="1362076" y="1671656"/>
            <a:ext cx="2400664" cy="460590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D8DCEC-6BD7-4FB1-9F12-7C573BDEF75B}"/>
              </a:ext>
            </a:extLst>
          </p:cNvPr>
          <p:cNvSpPr txBox="1"/>
          <p:nvPr/>
        </p:nvSpPr>
        <p:spPr>
          <a:xfrm>
            <a:off x="3762740" y="1155769"/>
            <a:ext cx="2425280" cy="980907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8" tIns="28510" rIns="91229" bIns="28510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custom list to hold both pending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invitations and fully invited guests.</a:t>
            </a:r>
          </a:p>
          <a:p>
            <a:pPr marL="0" marR="0" lvl="1" indent="0" algn="l" defTabSz="914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>
                <a:solidFill>
                  <a:schemeClr val="bg1"/>
                </a:solidFill>
              </a:rPr>
              <a:t>The</a:t>
            </a:r>
            <a:r>
              <a:rPr lang="en-US" sz="1200" dirty="0">
                <a:solidFill>
                  <a:schemeClr val="bg1"/>
                </a:solidFill>
              </a:rPr>
              <a:t> start date can be used in scheduled invites and the end date for automatic removal of invites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EA11BC-8305-44AD-956D-F93427A7549C}"/>
              </a:ext>
            </a:extLst>
          </p:cNvPr>
          <p:cNvCxnSpPr>
            <a:cxnSpLocks/>
          </p:cNvCxnSpPr>
          <p:nvPr/>
        </p:nvCxnSpPr>
        <p:spPr>
          <a:xfrm flipH="1">
            <a:off x="1362076" y="3711399"/>
            <a:ext cx="2400664" cy="460590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D46030-827E-46E1-98F1-B83F77C63021}"/>
              </a:ext>
            </a:extLst>
          </p:cNvPr>
          <p:cNvSpPr txBox="1"/>
          <p:nvPr/>
        </p:nvSpPr>
        <p:spPr>
          <a:xfrm>
            <a:off x="3762740" y="3233612"/>
            <a:ext cx="2425280" cy="980907"/>
          </a:xfrm>
          <a:prstGeom prst="rect">
            <a:avLst/>
          </a:prstGeom>
          <a:solidFill>
            <a:srgbClr val="505050"/>
          </a:solidFill>
          <a:ln w="19050">
            <a:noFill/>
            <a:prstDash val="solid"/>
            <a:miter lim="800000"/>
          </a:ln>
          <a:effectLst/>
        </p:spPr>
        <p:txBody>
          <a:bodyPr wrap="square" lIns="57018" tIns="28510" rIns="91229" bIns="28510" rtlCol="0" anchor="ctr" anchorCtr="0">
            <a:spAutoFit/>
          </a:bodyPr>
          <a:lstStyle>
            <a:defPPr>
              <a:defRPr lang="en-US"/>
            </a:defPPr>
            <a:lvl1pPr marL="0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7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15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23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313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391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468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546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624" algn="l" defTabSz="91415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custom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list to hold all the associated sites within a specific hub called </a:t>
            </a:r>
            <a:r>
              <a:rPr kumimoji="0" lang="en-US" sz="12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CompanyHub</a:t>
            </a:r>
            <a:r>
              <a:rPr kumimoji="0" lang="en-US" sz="12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1" indent="0" algn="l" defTabSz="9141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noProof="0" dirty="0">
                <a:solidFill>
                  <a:schemeClr val="bg1"/>
                </a:solidFill>
              </a:rPr>
              <a:t>Used as a lookup field in the Guests list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96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1857F5-82E1-4476-92F4-F2633256F255}"/>
              </a:ext>
            </a:extLst>
          </p:cNvPr>
          <p:cNvSpPr/>
          <p:nvPr/>
        </p:nvSpPr>
        <p:spPr>
          <a:xfrm>
            <a:off x="1820779" y="4761934"/>
            <a:ext cx="3930316" cy="239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46E40-6455-4361-82EA-C2147C1A8FAE}"/>
              </a:ext>
            </a:extLst>
          </p:cNvPr>
          <p:cNvSpPr/>
          <p:nvPr/>
        </p:nvSpPr>
        <p:spPr>
          <a:xfrm>
            <a:off x="1820779" y="4394251"/>
            <a:ext cx="4203032" cy="239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31785-FE99-4EC3-A17D-8BB023D82FCF}"/>
              </a:ext>
            </a:extLst>
          </p:cNvPr>
          <p:cNvSpPr/>
          <p:nvPr/>
        </p:nvSpPr>
        <p:spPr>
          <a:xfrm>
            <a:off x="1820779" y="4026568"/>
            <a:ext cx="7050505" cy="239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C768-F60D-4176-9102-DE8D7D94576B}"/>
              </a:ext>
            </a:extLst>
          </p:cNvPr>
          <p:cNvSpPr/>
          <p:nvPr/>
        </p:nvSpPr>
        <p:spPr>
          <a:xfrm>
            <a:off x="1820779" y="3650864"/>
            <a:ext cx="5374105" cy="23934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Flows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7C3282-C3BE-45D7-BEFE-3BBC03940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27" b="55104"/>
          <a:stretch/>
        </p:blipFill>
        <p:spPr>
          <a:xfrm>
            <a:off x="936168" y="1077686"/>
            <a:ext cx="6892379" cy="1003026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3BB6584-75CE-4D1A-A251-6D8CF781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1553"/>
            <a:ext cx="10515600" cy="3834866"/>
          </a:xfrm>
        </p:spPr>
        <p:txBody>
          <a:bodyPr/>
          <a:lstStyle/>
          <a:p>
            <a:r>
              <a:rPr lang="en-US" sz="2200" dirty="0"/>
              <a:t>Utilizes SharePoint search API to retrieve the associated sites in the hub.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_api/search/query?querytext=‘</a:t>
            </a:r>
          </a:p>
          <a:p>
            <a:pPr marL="0" indent="0">
              <a:buNone/>
            </a:pPr>
            <a:r>
              <a:rPr lang="en-US" sz="1800" dirty="0"/>
              <a:t>	DepartmentId:{029afe96-f212-4b9d-a5d8-a8dfdc3028d8} 	</a:t>
            </a:r>
          </a:p>
          <a:p>
            <a:pPr marL="0" indent="0">
              <a:buNone/>
            </a:pPr>
            <a:r>
              <a:rPr lang="en-US" sz="1800" dirty="0"/>
              <a:t>	contentclass:STS_Site NOT siteId: 029afe96-f212-4b9d-a5d8-a8dfdc3028d8’</a:t>
            </a:r>
          </a:p>
          <a:p>
            <a:pPr marL="0" indent="0">
              <a:buNone/>
            </a:pPr>
            <a:r>
              <a:rPr lang="en-US" sz="1800" dirty="0"/>
              <a:t>	&amp;selectproperties='Title,Path,DepartmentId’</a:t>
            </a:r>
          </a:p>
          <a:p>
            <a:pPr marL="0" indent="0">
              <a:buNone/>
            </a:pPr>
            <a:r>
              <a:rPr lang="en-US" sz="1800" dirty="0"/>
              <a:t>	&amp;Properties='</a:t>
            </a:r>
            <a:r>
              <a:rPr lang="en-US" sz="1800" dirty="0" err="1"/>
              <a:t>EnableDynamicGroups:true</a:t>
            </a:r>
            <a:r>
              <a:rPr lang="en-US" sz="1800" dirty="0"/>
              <a:t>'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3BB6584-75CE-4D1A-A251-6D8CF781D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5301"/>
            <a:ext cx="10515600" cy="3834866"/>
          </a:xfrm>
        </p:spPr>
        <p:txBody>
          <a:bodyPr/>
          <a:lstStyle/>
          <a:p>
            <a:r>
              <a:rPr lang="en-US" sz="2200" dirty="0"/>
              <a:t>Gets all items from the Guest list in SharePoint where:</a:t>
            </a:r>
          </a:p>
          <a:p>
            <a:pPr lvl="1"/>
            <a:r>
              <a:rPr lang="en-US" sz="2200" dirty="0"/>
              <a:t>Status is pending</a:t>
            </a:r>
          </a:p>
          <a:p>
            <a:pPr lvl="1"/>
            <a:r>
              <a:rPr lang="en-US" sz="2200" dirty="0"/>
              <a:t>Start date is equal to today.</a:t>
            </a:r>
          </a:p>
          <a:p>
            <a:pPr lvl="1"/>
            <a:endParaRPr lang="en-US" sz="2200" dirty="0"/>
          </a:p>
          <a:p>
            <a:r>
              <a:rPr lang="en-US" sz="2200" dirty="0"/>
              <a:t>For each item the Flow uses the custom connector to:</a:t>
            </a:r>
          </a:p>
          <a:p>
            <a:pPr lvl="1"/>
            <a:r>
              <a:rPr lang="en-US" sz="2200" dirty="0"/>
              <a:t>Create an invitation based on the list data</a:t>
            </a:r>
          </a:p>
          <a:p>
            <a:pPr lvl="1"/>
            <a:r>
              <a:rPr lang="en-US" sz="2200" dirty="0"/>
              <a:t>Update the item with the </a:t>
            </a:r>
            <a:r>
              <a:rPr lang="en-US" sz="2200" dirty="0" err="1"/>
              <a:t>userId</a:t>
            </a:r>
            <a:r>
              <a:rPr lang="en-US" sz="2200" dirty="0"/>
              <a:t> and </a:t>
            </a:r>
            <a:r>
              <a:rPr lang="en-US" sz="2200" dirty="0" err="1"/>
              <a:t>groupId</a:t>
            </a:r>
            <a:endParaRPr lang="en-US" sz="2200" dirty="0"/>
          </a:p>
          <a:p>
            <a:pPr marL="0" indent="0">
              <a:buNone/>
            </a:pPr>
            <a:r>
              <a:rPr lang="en-US" sz="1800" dirty="0"/>
              <a:t>	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Flows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78786-106A-49D2-8BE3-0999662D3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60" b="28958"/>
          <a:stretch/>
        </p:blipFill>
        <p:spPr>
          <a:xfrm>
            <a:off x="936168" y="1077686"/>
            <a:ext cx="6892379" cy="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0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Flows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78786-106A-49D2-8BE3-0999662D3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44"/>
          <a:stretch/>
        </p:blipFill>
        <p:spPr>
          <a:xfrm>
            <a:off x="936167" y="1076147"/>
            <a:ext cx="6892379" cy="1022145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02C174-49F7-477C-A593-C9C93C8AC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9259"/>
            <a:ext cx="10515600" cy="3834866"/>
          </a:xfrm>
        </p:spPr>
        <p:txBody>
          <a:bodyPr/>
          <a:lstStyle/>
          <a:p>
            <a:r>
              <a:rPr lang="en-US" sz="2200" dirty="0"/>
              <a:t>Gets all items from the Guest list in SharePoint where:</a:t>
            </a:r>
          </a:p>
          <a:p>
            <a:pPr lvl="1"/>
            <a:r>
              <a:rPr lang="en-US" sz="2200" dirty="0"/>
              <a:t>End date is equal to today.</a:t>
            </a:r>
          </a:p>
          <a:p>
            <a:pPr lvl="1"/>
            <a:endParaRPr lang="en-US" sz="2200" dirty="0"/>
          </a:p>
          <a:p>
            <a:r>
              <a:rPr lang="en-US" sz="2200" dirty="0"/>
              <a:t>For each Pending item the Flow uses the custom connector to:</a:t>
            </a:r>
          </a:p>
          <a:p>
            <a:pPr lvl="1"/>
            <a:r>
              <a:rPr lang="en-US" sz="2200" dirty="0"/>
              <a:t>Delete the list item</a:t>
            </a:r>
          </a:p>
          <a:p>
            <a:pPr lvl="1"/>
            <a:endParaRPr lang="en-US" sz="2200" dirty="0"/>
          </a:p>
          <a:p>
            <a:r>
              <a:rPr lang="en-US" sz="2200" dirty="0"/>
              <a:t>For each Invited item the Flow uses the custom connector to:</a:t>
            </a:r>
          </a:p>
          <a:p>
            <a:pPr lvl="1"/>
            <a:r>
              <a:rPr lang="en-US" sz="2200" dirty="0"/>
              <a:t>Remove the invitation</a:t>
            </a:r>
          </a:p>
          <a:p>
            <a:pPr lvl="1"/>
            <a:r>
              <a:rPr lang="en-US" sz="2200" dirty="0"/>
              <a:t>Delete the list item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5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005" y="42117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ts val="18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@agrenpoint</a:t>
            </a: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https://simonagren.github.io</a:t>
            </a: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https://github.com/simonagren</a:t>
            </a: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</a:rPr>
            </a:br>
            <a:r>
              <a:rPr lang="sv-SE" sz="2000" dirty="0">
                <a:solidFill>
                  <a:schemeClr val="bg1"/>
                </a:solidFill>
                <a:latin typeface="+mn-lt"/>
                <a:ea typeface="+mn-ea"/>
                <a:cs typeface="Segoe UI Ligh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https://www.linkedin.com/in/simonaagren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6334C2-F73F-4B3B-A626-DD5F69DF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0886E-B45C-45E1-A361-925AA4D583B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20803"/>
          <a:stretch/>
        </p:blipFill>
        <p:spPr>
          <a:xfrm>
            <a:off x="20" y="10"/>
            <a:ext cx="5234499" cy="621061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223B3-7C86-4BC0-8523-D5A4CB0BEC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587" y="1582710"/>
            <a:ext cx="2289053" cy="923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41A0E-0CEE-4D03-B306-0D220DBB0D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07" y="1534198"/>
            <a:ext cx="1965542" cy="1020570"/>
          </a:xfrm>
          <a:prstGeom prst="rect">
            <a:avLst/>
          </a:prstGeom>
        </p:spPr>
      </p:pic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6A08F5D-2C76-4ED6-8718-4BDBDB298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868" y="2694755"/>
            <a:ext cx="5234499" cy="334785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Simon Ågren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</a:rPr>
              <a:t>Solution Architect &amp; Office Development MVP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812845-A146-4C23-B3E0-F9617FAB0E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57" y="4120314"/>
            <a:ext cx="468139" cy="4681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DB967E4-C100-4D1A-BF11-87D02B372D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13" y="5121787"/>
            <a:ext cx="321022" cy="313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DB7C7C1-F2B5-4271-B0A1-7316F6D937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13" y="5580667"/>
            <a:ext cx="321022" cy="3210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4751FD-37D7-4B2F-B149-C75673F959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1707" y="4677553"/>
            <a:ext cx="277598" cy="277598"/>
          </a:xfrm>
          <a:prstGeom prst="rect">
            <a:avLst/>
          </a:prstGeom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CFB0F3EB-33F3-4FAA-90F7-25D1BD4463A4}"/>
              </a:ext>
            </a:extLst>
          </p:cNvPr>
          <p:cNvSpPr txBox="1">
            <a:spLocks/>
          </p:cNvSpPr>
          <p:nvPr/>
        </p:nvSpPr>
        <p:spPr>
          <a:xfrm>
            <a:off x="5234519" y="48346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 err="1">
                <a:solidFill>
                  <a:schemeClr val="bg1"/>
                </a:solidFill>
              </a:rPr>
              <a:t>About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0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4E170-4824-45EE-A7C8-8E1810F0B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67" b="15816"/>
          <a:stretch/>
        </p:blipFill>
        <p:spPr>
          <a:xfrm>
            <a:off x="838201" y="1196391"/>
            <a:ext cx="3445042" cy="39210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/>
              <a:t>Custom Connector</a:t>
            </a:r>
            <a:endParaRPr lang="en-US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602C174-49F7-477C-A593-C9C93C8AC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910" y="1196391"/>
            <a:ext cx="6950242" cy="3834866"/>
          </a:xfrm>
        </p:spPr>
        <p:txBody>
          <a:bodyPr/>
          <a:lstStyle/>
          <a:p>
            <a:r>
              <a:rPr lang="en-US" sz="2200" dirty="0"/>
              <a:t>Created from the UI</a:t>
            </a:r>
          </a:p>
          <a:p>
            <a:pPr lvl="1"/>
            <a:r>
              <a:rPr lang="en-US" sz="2200" dirty="0"/>
              <a:t>Could create from Postman collection or </a:t>
            </a:r>
            <a:r>
              <a:rPr lang="en-US" sz="2200" dirty="0" err="1"/>
              <a:t>OpenAPI</a:t>
            </a: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Connects to an Azure AD secured application</a:t>
            </a:r>
          </a:p>
          <a:p>
            <a:pPr lvl="1"/>
            <a:r>
              <a:rPr lang="en-US" sz="2200" dirty="0"/>
              <a:t>Application Id and Secret</a:t>
            </a:r>
            <a:endParaRPr lang="en-US" sz="1800" dirty="0"/>
          </a:p>
          <a:p>
            <a:pPr lvl="1"/>
            <a:endParaRPr lang="en-US" sz="2200" dirty="0"/>
          </a:p>
          <a:p>
            <a:r>
              <a:rPr lang="en-US" sz="2200" dirty="0"/>
              <a:t>Three actions available in Flow and PowerApps</a:t>
            </a:r>
          </a:p>
          <a:p>
            <a:pPr lvl="1"/>
            <a:r>
              <a:rPr lang="en-US" sz="2200" dirty="0"/>
              <a:t>Mapped to the specific Azure Functions within the Function App</a:t>
            </a:r>
          </a:p>
          <a:p>
            <a:endParaRPr lang="en-US" sz="2200" dirty="0"/>
          </a:p>
          <a:p>
            <a:r>
              <a:rPr lang="en-US" sz="2200" dirty="0"/>
              <a:t>Request body and default response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/>
              <a:t>Azure </a:t>
            </a:r>
            <a:r>
              <a:rPr lang="sv-SE" dirty="0" err="1"/>
              <a:t>Functions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018056-DED9-4753-98C0-D2240202C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98797"/>
            <a:ext cx="3810594" cy="383486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E85C656-6997-4329-B1FD-D0254A8454E0}"/>
              </a:ext>
            </a:extLst>
          </p:cNvPr>
          <p:cNvSpPr txBox="1">
            <a:spLocks/>
          </p:cNvSpPr>
          <p:nvPr/>
        </p:nvSpPr>
        <p:spPr>
          <a:xfrm>
            <a:off x="4679910" y="1196391"/>
            <a:ext cx="6950242" cy="3834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Created a Function App that contains the Azure Functions</a:t>
            </a:r>
            <a:endParaRPr lang="en-US" sz="1800" dirty="0"/>
          </a:p>
          <a:p>
            <a:endParaRPr lang="en-US" sz="2200" dirty="0"/>
          </a:p>
          <a:p>
            <a:r>
              <a:rPr lang="en-US" sz="2200" dirty="0"/>
              <a:t>Created from Visual Studio Code</a:t>
            </a:r>
          </a:p>
          <a:p>
            <a:pPr lvl="1"/>
            <a:r>
              <a:rPr lang="en-US" sz="2200" dirty="0"/>
              <a:t>Azure</a:t>
            </a:r>
            <a:r>
              <a:rPr lang="en-US" sz="1800" dirty="0"/>
              <a:t> </a:t>
            </a:r>
            <a:r>
              <a:rPr lang="en-US" sz="2200" dirty="0"/>
              <a:t>Functions extension</a:t>
            </a:r>
          </a:p>
          <a:p>
            <a:pPr lvl="1"/>
            <a:r>
              <a:rPr lang="en-US" sz="2200" dirty="0"/>
              <a:t>Node.js and TypeScript</a:t>
            </a:r>
          </a:p>
          <a:p>
            <a:pPr lvl="1"/>
            <a:r>
              <a:rPr lang="en-US" sz="2200" dirty="0"/>
              <a:t>Using </a:t>
            </a:r>
            <a:r>
              <a:rPr lang="en-US" sz="2200" dirty="0" err="1"/>
              <a:t>PnPJs</a:t>
            </a:r>
            <a:endParaRPr lang="en-US" sz="2200" dirty="0"/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Azure AD secured</a:t>
            </a:r>
          </a:p>
          <a:p>
            <a:endParaRPr lang="en-US" sz="2200" dirty="0"/>
          </a:p>
          <a:p>
            <a:r>
              <a:rPr lang="en-US" sz="2200" dirty="0"/>
              <a:t>Using key vault for the Application Secret</a:t>
            </a:r>
          </a:p>
          <a:p>
            <a:pPr lvl="1"/>
            <a:r>
              <a:rPr lang="en-US" sz="1800" dirty="0"/>
              <a:t>@</a:t>
            </a:r>
            <a:r>
              <a:rPr lang="en-US" sz="1800" dirty="0" err="1"/>
              <a:t>Microsoft.KeyVault</a:t>
            </a:r>
            <a:r>
              <a:rPr lang="en-US" sz="1800" dirty="0"/>
              <a:t>(</a:t>
            </a:r>
            <a:r>
              <a:rPr lang="en-US" sz="1800" dirty="0" err="1"/>
              <a:t>SecretUri</a:t>
            </a:r>
            <a:r>
              <a:rPr lang="en-US" sz="1800" dirty="0"/>
              <a:t>=https://spswarsawvault.vault.azure.net/secrets/</a:t>
            </a:r>
            <a:r>
              <a:rPr lang="en-US" sz="1800" dirty="0" err="1"/>
              <a:t>graphSecret</a:t>
            </a:r>
            <a:r>
              <a:rPr lang="en-US" sz="1800" dirty="0"/>
              <a:t>/…)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Create</a:t>
            </a:r>
            <a:r>
              <a:rPr lang="sv-SE" dirty="0"/>
              <a:t> Invitation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18EBC20-E2F6-4D7D-8B65-C266D9619667}"/>
              </a:ext>
            </a:extLst>
          </p:cNvPr>
          <p:cNvSpPr txBox="1">
            <a:spLocks/>
          </p:cNvSpPr>
          <p:nvPr/>
        </p:nvSpPr>
        <p:spPr>
          <a:xfrm>
            <a:off x="5633500" y="1196391"/>
            <a:ext cx="6950242" cy="3834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Title</a:t>
            </a:r>
          </a:p>
          <a:p>
            <a:r>
              <a:rPr lang="en-US" sz="2200" dirty="0"/>
              <a:t>Email</a:t>
            </a:r>
          </a:p>
          <a:p>
            <a:r>
              <a:rPr lang="en-US" sz="2200" dirty="0" err="1"/>
              <a:t>redirectUrl</a:t>
            </a:r>
            <a:endParaRPr lang="en-US" sz="2200" dirty="0"/>
          </a:p>
          <a:p>
            <a:r>
              <a:rPr lang="en-US" sz="2200" dirty="0" err="1"/>
              <a:t>siteName</a:t>
            </a:r>
            <a:endParaRPr lang="en-US" sz="2200" dirty="0"/>
          </a:p>
          <a:p>
            <a:r>
              <a:rPr lang="en-US" sz="2200" dirty="0" err="1"/>
              <a:t>siteLookupId</a:t>
            </a:r>
            <a:endParaRPr lang="en-US" sz="2200" dirty="0"/>
          </a:p>
          <a:p>
            <a:r>
              <a:rPr lang="en-US" sz="2200" dirty="0" err="1"/>
              <a:t>startDate</a:t>
            </a:r>
            <a:r>
              <a:rPr lang="en-US" sz="2200" dirty="0"/>
              <a:t> (optional) / Today</a:t>
            </a:r>
          </a:p>
          <a:p>
            <a:r>
              <a:rPr lang="en-US" sz="2200" dirty="0" err="1"/>
              <a:t>endDate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C383BD-E06D-48C2-B276-F7E76787B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58" y="1384007"/>
            <a:ext cx="3566715" cy="47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8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Update</a:t>
            </a:r>
            <a:r>
              <a:rPr lang="sv-SE" dirty="0"/>
              <a:t> Invitation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18EBC20-E2F6-4D7D-8B65-C266D9619667}"/>
              </a:ext>
            </a:extLst>
          </p:cNvPr>
          <p:cNvSpPr txBox="1">
            <a:spLocks/>
          </p:cNvSpPr>
          <p:nvPr/>
        </p:nvSpPr>
        <p:spPr>
          <a:xfrm>
            <a:off x="5633500" y="1196391"/>
            <a:ext cx="6950242" cy="3834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itemId</a:t>
            </a:r>
            <a:endParaRPr lang="en-US" sz="2200" dirty="0"/>
          </a:p>
          <a:p>
            <a:r>
              <a:rPr lang="en-US" sz="2200" dirty="0"/>
              <a:t>email</a:t>
            </a:r>
          </a:p>
          <a:p>
            <a:r>
              <a:rPr lang="en-US" sz="2200" dirty="0" err="1"/>
              <a:t>redirectUrl</a:t>
            </a:r>
            <a:endParaRPr lang="en-US" sz="2200" dirty="0"/>
          </a:p>
          <a:p>
            <a:r>
              <a:rPr lang="en-US" sz="2200" dirty="0" err="1"/>
              <a:t>siteName</a:t>
            </a:r>
            <a:endParaRPr lang="en-US" sz="2200" dirty="0"/>
          </a:p>
          <a:p>
            <a:r>
              <a:rPr lang="en-US" sz="2200" dirty="0" err="1"/>
              <a:t>siteLookupId</a:t>
            </a:r>
            <a:endParaRPr lang="en-US" sz="2200" dirty="0"/>
          </a:p>
          <a:p>
            <a:r>
              <a:rPr lang="en-US" sz="2200" dirty="0" err="1"/>
              <a:t>startDate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17830A-DFD0-417A-8097-3E049E657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6" y="1387849"/>
            <a:ext cx="3565358" cy="47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4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/>
              <a:t>Remove</a:t>
            </a:r>
            <a:r>
              <a:rPr lang="sv-SE" dirty="0"/>
              <a:t> invitation</a:t>
            </a:r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18EBC20-E2F6-4D7D-8B65-C266D9619667}"/>
              </a:ext>
            </a:extLst>
          </p:cNvPr>
          <p:cNvSpPr txBox="1">
            <a:spLocks/>
          </p:cNvSpPr>
          <p:nvPr/>
        </p:nvSpPr>
        <p:spPr>
          <a:xfrm>
            <a:off x="5633500" y="1196391"/>
            <a:ext cx="6950242" cy="38348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/>
              <a:t>itemId</a:t>
            </a:r>
            <a:endParaRPr lang="en-US" sz="2200" dirty="0"/>
          </a:p>
          <a:p>
            <a:r>
              <a:rPr lang="en-US" sz="2200" dirty="0"/>
              <a:t>email</a:t>
            </a:r>
          </a:p>
          <a:p>
            <a:r>
              <a:rPr lang="en-US" sz="2200" dirty="0" err="1"/>
              <a:t>userId</a:t>
            </a:r>
            <a:endParaRPr lang="en-US" sz="2200" dirty="0"/>
          </a:p>
          <a:p>
            <a:r>
              <a:rPr lang="en-US" sz="2200" dirty="0" err="1"/>
              <a:t>groupId</a:t>
            </a:r>
            <a:endParaRPr lang="en-US" sz="2200" dirty="0"/>
          </a:p>
          <a:p>
            <a:r>
              <a:rPr lang="en-US" sz="2200" dirty="0"/>
              <a:t>status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F2479-9F1B-4A33-A4F2-1CAEA076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71" y="1347699"/>
            <a:ext cx="3333699" cy="44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13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7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64E4C-E012-4F67-8817-0FE75CCCA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FD1A60-89CF-4F23-B3CD-3D0806475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325"/>
            <a:ext cx="10515600" cy="4351338"/>
          </a:xfrm>
        </p:spPr>
        <p:txBody>
          <a:bodyPr/>
          <a:lstStyle/>
          <a:p>
            <a:r>
              <a:rPr lang="en-US" dirty="0"/>
              <a:t>Power Platform intro</a:t>
            </a:r>
          </a:p>
          <a:p>
            <a:r>
              <a:rPr lang="en-US" dirty="0"/>
              <a:t>Graph Intro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Sharing settings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Walking through the different parts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65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B9C3DE-B6A0-4EC2-BE65-DCA6B042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 Platform intro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2E3F8-C7B1-4071-99BF-88D0CA10E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brief overview</a:t>
            </a:r>
          </a:p>
        </p:txBody>
      </p:sp>
    </p:spTree>
    <p:extLst>
      <p:ext uri="{BB962C8B-B14F-4D97-AF65-F5344CB8AC3E}">
        <p14:creationId xmlns:p14="http://schemas.microsoft.com/office/powerpoint/2010/main" val="127004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al 127">
            <a:extLst>
              <a:ext uri="{FF2B5EF4-FFF2-40B4-BE49-F238E27FC236}">
                <a16:creationId xmlns:a16="http://schemas.microsoft.com/office/drawing/2014/main" id="{D9C7138C-7BDA-4012-A2F9-303B6EFF9046}"/>
              </a:ext>
            </a:extLst>
          </p:cNvPr>
          <p:cNvSpPr/>
          <p:nvPr/>
        </p:nvSpPr>
        <p:spPr bwMode="auto">
          <a:xfrm>
            <a:off x="3782897" y="839711"/>
            <a:ext cx="4626208" cy="4626208"/>
          </a:xfrm>
          <a:prstGeom prst="ellipse">
            <a:avLst/>
          </a:prstGeom>
          <a:noFill/>
          <a:ln w="381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1637E0D-76A5-4AA6-A31E-8EA29F516D1C}"/>
              </a:ext>
            </a:extLst>
          </p:cNvPr>
          <p:cNvGrpSpPr/>
          <p:nvPr/>
        </p:nvGrpSpPr>
        <p:grpSpPr>
          <a:xfrm>
            <a:off x="7983110" y="2040657"/>
            <a:ext cx="914270" cy="2224316"/>
            <a:chOff x="8422049" y="3505176"/>
            <a:chExt cx="1606189" cy="81130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B5E4009-8FA8-4EB5-A192-19D537F28840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F813D8E-0F6C-4054-9E3C-013E9B1E7EFC}"/>
                </a:ext>
              </a:extLst>
            </p:cNvPr>
            <p:cNvCxnSpPr/>
            <p:nvPr/>
          </p:nvCxnSpPr>
          <p:spPr>
            <a:xfrm>
              <a:off x="10028238" y="3505176"/>
              <a:ext cx="0" cy="811302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B680E5-7144-4F74-9A44-84C483FAE7C1}"/>
              </a:ext>
            </a:extLst>
          </p:cNvPr>
          <p:cNvSpPr/>
          <p:nvPr/>
        </p:nvSpPr>
        <p:spPr bwMode="auto">
          <a:xfrm>
            <a:off x="4423581" y="1488842"/>
            <a:ext cx="3344839" cy="3324117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A23F860-3DE8-4D47-80F5-A7C62F9E4811}"/>
              </a:ext>
            </a:extLst>
          </p:cNvPr>
          <p:cNvSpPr/>
          <p:nvPr/>
        </p:nvSpPr>
        <p:spPr bwMode="auto">
          <a:xfrm>
            <a:off x="4221746" y="1278560"/>
            <a:ext cx="3748509" cy="3748509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5FEEED-50B3-4DEF-BC4D-116C756B7F51}"/>
              </a:ext>
            </a:extLst>
          </p:cNvPr>
          <p:cNvSpPr txBox="1"/>
          <p:nvPr/>
        </p:nvSpPr>
        <p:spPr>
          <a:xfrm>
            <a:off x="9219602" y="2040657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CDE1AE-841D-4606-8746-21E9192F2765}"/>
              </a:ext>
            </a:extLst>
          </p:cNvPr>
          <p:cNvSpPr txBox="1"/>
          <p:nvPr/>
        </p:nvSpPr>
        <p:spPr>
          <a:xfrm>
            <a:off x="9219602" y="2989906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254DDB-F7CF-43AD-8756-CE33B085C2C2}"/>
              </a:ext>
            </a:extLst>
          </p:cNvPr>
          <p:cNvSpPr txBox="1"/>
          <p:nvPr/>
        </p:nvSpPr>
        <p:spPr>
          <a:xfrm>
            <a:off x="9219602" y="3939154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Standalone Apps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465290-A587-4AA9-9889-E3B78EA80B1C}"/>
              </a:ext>
            </a:extLst>
          </p:cNvPr>
          <p:cNvGrpSpPr/>
          <p:nvPr/>
        </p:nvGrpSpPr>
        <p:grpSpPr>
          <a:xfrm>
            <a:off x="4120545" y="1324986"/>
            <a:ext cx="3950910" cy="3927317"/>
            <a:chOff x="4120265" y="1600913"/>
            <a:chExt cx="3951470" cy="39278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75166A-5487-42C7-8A75-CBB971BF9453}"/>
                </a:ext>
              </a:extLst>
            </p:cNvPr>
            <p:cNvSpPr/>
            <p:nvPr/>
          </p:nvSpPr>
          <p:spPr bwMode="auto">
            <a:xfrm>
              <a:off x="4596872" y="4012578"/>
              <a:ext cx="2998258" cy="1291372"/>
            </a:xfrm>
            <a:custGeom>
              <a:avLst/>
              <a:gdLst>
                <a:gd name="connsiteX0" fmla="*/ 593085 w 3007137"/>
                <a:gd name="connsiteY0" fmla="*/ 0 h 1295196"/>
                <a:gd name="connsiteX1" fmla="*/ 611556 w 3007137"/>
                <a:gd name="connsiteY1" fmla="*/ 30892 h 1295196"/>
                <a:gd name="connsiteX2" fmla="*/ 1505543 w 3007137"/>
                <a:gd name="connsiteY2" fmla="*/ 513848 h 1295196"/>
                <a:gd name="connsiteX3" fmla="*/ 2399531 w 3007137"/>
                <a:gd name="connsiteY3" fmla="*/ 30892 h 1295196"/>
                <a:gd name="connsiteX4" fmla="*/ 2414549 w 3007137"/>
                <a:gd name="connsiteY4" fmla="*/ 5774 h 1295196"/>
                <a:gd name="connsiteX5" fmla="*/ 3007137 w 3007137"/>
                <a:gd name="connsiteY5" fmla="*/ 517042 h 1295196"/>
                <a:gd name="connsiteX6" fmla="*/ 2936789 w 3007137"/>
                <a:gd name="connsiteY6" fmla="*/ 612230 h 1295196"/>
                <a:gd name="connsiteX7" fmla="*/ 1505543 w 3007137"/>
                <a:gd name="connsiteY7" fmla="*/ 1295196 h 1295196"/>
                <a:gd name="connsiteX8" fmla="*/ 74297 w 3007137"/>
                <a:gd name="connsiteY8" fmla="*/ 612230 h 1295196"/>
                <a:gd name="connsiteX9" fmla="*/ 0 w 3007137"/>
                <a:gd name="connsiteY9" fmla="*/ 511697 h 129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7137" h="1295196">
                  <a:moveTo>
                    <a:pt x="593085" y="0"/>
                  </a:moveTo>
                  <a:lnTo>
                    <a:pt x="611556" y="30892"/>
                  </a:lnTo>
                  <a:cubicBezTo>
                    <a:pt x="805300" y="322273"/>
                    <a:pt x="1133403" y="513848"/>
                    <a:pt x="1505543" y="513848"/>
                  </a:cubicBezTo>
                  <a:cubicBezTo>
                    <a:pt x="1877684" y="513848"/>
                    <a:pt x="2205786" y="322273"/>
                    <a:pt x="2399531" y="30892"/>
                  </a:cubicBezTo>
                  <a:lnTo>
                    <a:pt x="2414549" y="5774"/>
                  </a:lnTo>
                  <a:lnTo>
                    <a:pt x="3007137" y="517042"/>
                  </a:lnTo>
                  <a:lnTo>
                    <a:pt x="2936789" y="612230"/>
                  </a:lnTo>
                  <a:cubicBezTo>
                    <a:pt x="2596593" y="1029335"/>
                    <a:pt x="2081752" y="1295196"/>
                    <a:pt x="1505543" y="1295196"/>
                  </a:cubicBezTo>
                  <a:cubicBezTo>
                    <a:pt x="929334" y="1295196"/>
                    <a:pt x="414493" y="1029335"/>
                    <a:pt x="74297" y="612230"/>
                  </a:cubicBezTo>
                  <a:lnTo>
                    <a:pt x="0" y="511697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42565A-1A1D-4E7B-A583-4896305B0223}"/>
                </a:ext>
              </a:extLst>
            </p:cNvPr>
            <p:cNvSpPr/>
            <p:nvPr/>
          </p:nvSpPr>
          <p:spPr bwMode="auto">
            <a:xfrm>
              <a:off x="4120265" y="160091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Down">
                <a:avLst>
                  <a:gd name="adj" fmla="val 1856160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              Microsoft Flow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31FCC0B-1436-498D-B570-0D14D852842F}"/>
              </a:ext>
            </a:extLst>
          </p:cNvPr>
          <p:cNvSpPr txBox="1"/>
          <p:nvPr/>
        </p:nvSpPr>
        <p:spPr>
          <a:xfrm>
            <a:off x="675738" y="2546709"/>
            <a:ext cx="2625462" cy="8863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89612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</a:t>
            </a:r>
            <a:b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platform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BF3-8E1E-4821-AF2D-675D6B0D181C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6A1885-2A63-4A59-AAA0-964707D9347C}"/>
                </a:ext>
              </a:extLst>
            </p:cNvPr>
            <p:cNvSpPr/>
            <p:nvPr/>
          </p:nvSpPr>
          <p:spPr bwMode="auto">
            <a:xfrm>
              <a:off x="4241210" y="1554050"/>
              <a:ext cx="1831931" cy="2931979"/>
            </a:xfrm>
            <a:custGeom>
              <a:avLst/>
              <a:gdLst>
                <a:gd name="connsiteX0" fmla="*/ 1831931 w 1831931"/>
                <a:gd name="connsiteY0" fmla="*/ 0 h 2931979"/>
                <a:gd name="connsiteX1" fmla="*/ 1831931 w 1831931"/>
                <a:gd name="connsiteY1" fmla="*/ 781355 h 2931979"/>
                <a:gd name="connsiteX2" fmla="*/ 1744560 w 1831931"/>
                <a:gd name="connsiteY2" fmla="*/ 785838 h 2931979"/>
                <a:gd name="connsiteX3" fmla="*/ 776678 w 1831931"/>
                <a:gd name="connsiteY3" fmla="*/ 1875592 h 2931979"/>
                <a:gd name="connsiteX4" fmla="*/ 906801 w 1831931"/>
                <a:gd name="connsiteY4" fmla="*/ 2397729 h 2931979"/>
                <a:gd name="connsiteX5" fmla="*/ 918514 w 1831931"/>
                <a:gd name="connsiteY5" fmla="*/ 2417320 h 2931979"/>
                <a:gd name="connsiteX6" fmla="*/ 321997 w 1831931"/>
                <a:gd name="connsiteY6" fmla="*/ 2931979 h 2931979"/>
                <a:gd name="connsiteX7" fmla="*/ 316769 w 1831931"/>
                <a:gd name="connsiteY7" fmla="*/ 2924905 h 2931979"/>
                <a:gd name="connsiteX8" fmla="*/ 0 w 1831931"/>
                <a:gd name="connsiteY8" fmla="*/ 1875591 h 2931979"/>
                <a:gd name="connsiteX9" fmla="*/ 1665149 w 1831931"/>
                <a:gd name="connsiteY9" fmla="*/ 8522 h 293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1" h="2931979">
                  <a:moveTo>
                    <a:pt x="1831931" y="0"/>
                  </a:moveTo>
                  <a:lnTo>
                    <a:pt x="1831931" y="781355"/>
                  </a:lnTo>
                  <a:lnTo>
                    <a:pt x="1744560" y="785838"/>
                  </a:lnTo>
                  <a:cubicBezTo>
                    <a:pt x="1200915" y="841934"/>
                    <a:pt x="776678" y="1308425"/>
                    <a:pt x="776678" y="1875592"/>
                  </a:cubicBezTo>
                  <a:cubicBezTo>
                    <a:pt x="776678" y="2064648"/>
                    <a:pt x="823816" y="2242517"/>
                    <a:pt x="906801" y="2397729"/>
                  </a:cubicBezTo>
                  <a:lnTo>
                    <a:pt x="918514" y="2417320"/>
                  </a:lnTo>
                  <a:lnTo>
                    <a:pt x="321997" y="2931979"/>
                  </a:lnTo>
                  <a:lnTo>
                    <a:pt x="316769" y="2924905"/>
                  </a:lnTo>
                  <a:cubicBezTo>
                    <a:pt x="116778" y="2625372"/>
                    <a:pt x="0" y="2264281"/>
                    <a:pt x="0" y="1875591"/>
                  </a:cubicBezTo>
                  <a:cubicBezTo>
                    <a:pt x="0" y="903868"/>
                    <a:pt x="729860" y="104631"/>
                    <a:pt x="1665149" y="8522"/>
                  </a:cubicBez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9D718-E479-4C25-AAC2-AB0C006730A0}"/>
                </a:ext>
              </a:extLst>
            </p:cNvPr>
            <p:cNvSpPr/>
            <p:nvPr/>
          </p:nvSpPr>
          <p:spPr bwMode="auto">
            <a:xfrm rot="1782234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358182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PowerApps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6716E0-4731-4DC6-8DF8-821A6DCD9A82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9F507C-2D59-4F2B-97D0-201271C922E8}"/>
                </a:ext>
              </a:extLst>
            </p:cNvPr>
            <p:cNvSpPr/>
            <p:nvPr/>
          </p:nvSpPr>
          <p:spPr bwMode="auto">
            <a:xfrm>
              <a:off x="6118860" y="1554050"/>
              <a:ext cx="1831930" cy="2937323"/>
            </a:xfrm>
            <a:custGeom>
              <a:avLst/>
              <a:gdLst>
                <a:gd name="connsiteX0" fmla="*/ 0 w 1831930"/>
                <a:gd name="connsiteY0" fmla="*/ 0 h 2937323"/>
                <a:gd name="connsiteX1" fmla="*/ 166782 w 1831930"/>
                <a:gd name="connsiteY1" fmla="*/ 8522 h 2937323"/>
                <a:gd name="connsiteX2" fmla="*/ 1831930 w 1831930"/>
                <a:gd name="connsiteY2" fmla="*/ 1875591 h 2937323"/>
                <a:gd name="connsiteX3" fmla="*/ 1515161 w 1831930"/>
                <a:gd name="connsiteY3" fmla="*/ 2924905 h 2937323"/>
                <a:gd name="connsiteX4" fmla="*/ 1505984 w 1831930"/>
                <a:gd name="connsiteY4" fmla="*/ 2937323 h 2937323"/>
                <a:gd name="connsiteX5" fmla="*/ 909964 w 1831930"/>
                <a:gd name="connsiteY5" fmla="*/ 2423094 h 2937323"/>
                <a:gd name="connsiteX6" fmla="*/ 925130 w 1831930"/>
                <a:gd name="connsiteY6" fmla="*/ 2397729 h 2937323"/>
                <a:gd name="connsiteX7" fmla="*/ 1055252 w 1831930"/>
                <a:gd name="connsiteY7" fmla="*/ 1875592 h 2937323"/>
                <a:gd name="connsiteX8" fmla="*/ 87371 w 1831930"/>
                <a:gd name="connsiteY8" fmla="*/ 785838 h 2937323"/>
                <a:gd name="connsiteX9" fmla="*/ 0 w 1831930"/>
                <a:gd name="connsiteY9" fmla="*/ 781355 h 293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0" h="2937323">
                  <a:moveTo>
                    <a:pt x="0" y="0"/>
                  </a:moveTo>
                  <a:lnTo>
                    <a:pt x="166782" y="8522"/>
                  </a:lnTo>
                  <a:cubicBezTo>
                    <a:pt x="1102071" y="104631"/>
                    <a:pt x="1831930" y="903868"/>
                    <a:pt x="1831930" y="1875591"/>
                  </a:cubicBezTo>
                  <a:cubicBezTo>
                    <a:pt x="1831930" y="2264281"/>
                    <a:pt x="1715153" y="2625372"/>
                    <a:pt x="1515161" y="2924905"/>
                  </a:cubicBezTo>
                  <a:lnTo>
                    <a:pt x="1505984" y="2937323"/>
                  </a:lnTo>
                  <a:lnTo>
                    <a:pt x="909964" y="2423094"/>
                  </a:lnTo>
                  <a:lnTo>
                    <a:pt x="925130" y="2397729"/>
                  </a:lnTo>
                  <a:cubicBezTo>
                    <a:pt x="1008115" y="2242517"/>
                    <a:pt x="1055252" y="2064648"/>
                    <a:pt x="1055252" y="1875592"/>
                  </a:cubicBezTo>
                  <a:cubicBezTo>
                    <a:pt x="1055252" y="1308425"/>
                    <a:pt x="631016" y="841934"/>
                    <a:pt x="87371" y="785838"/>
                  </a:cubicBezTo>
                  <a:lnTo>
                    <a:pt x="0" y="781355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DA51A8-763C-4BE0-A770-BF40FF077ABE}"/>
                </a:ext>
              </a:extLst>
            </p:cNvPr>
            <p:cNvSpPr/>
            <p:nvPr/>
          </p:nvSpPr>
          <p:spPr bwMode="auto">
            <a:xfrm rot="388242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900535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 BI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DE213-A1AB-486E-A074-6FBFEE107C33}"/>
              </a:ext>
            </a:extLst>
          </p:cNvPr>
          <p:cNvGrpSpPr/>
          <p:nvPr/>
        </p:nvGrpSpPr>
        <p:grpSpPr>
          <a:xfrm>
            <a:off x="4727124" y="4195140"/>
            <a:ext cx="702989" cy="702989"/>
            <a:chOff x="4726930" y="4471473"/>
            <a:chExt cx="703088" cy="703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9904AC-5AC8-4398-A3BB-E711CC1C18D8}"/>
                </a:ext>
              </a:extLst>
            </p:cNvPr>
            <p:cNvSpPr/>
            <p:nvPr/>
          </p:nvSpPr>
          <p:spPr bwMode="auto">
            <a:xfrm>
              <a:off x="4726930" y="4471473"/>
              <a:ext cx="703088" cy="703088"/>
            </a:xfrm>
            <a:prstGeom prst="ellipse">
              <a:avLst/>
            </a:prstGeom>
            <a:solidFill>
              <a:srgbClr val="287E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602399-F02A-41AA-8404-EE78AC758454}"/>
                </a:ext>
              </a:extLst>
            </p:cNvPr>
            <p:cNvGrpSpPr/>
            <p:nvPr/>
          </p:nvGrpSpPr>
          <p:grpSpPr>
            <a:xfrm>
              <a:off x="4902990" y="4689695"/>
              <a:ext cx="350968" cy="266644"/>
              <a:chOff x="-1146792" y="678443"/>
              <a:chExt cx="1017587" cy="773113"/>
            </a:xfrm>
            <a:solidFill>
              <a:schemeClr val="accent5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7A21D2E9-A1E1-44CB-8CAC-6248A09A8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D91445F0-9509-494A-ACEA-0F659599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96D8E-FFFE-4F21-A25A-024465A1C020}"/>
              </a:ext>
            </a:extLst>
          </p:cNvPr>
          <p:cNvGrpSpPr/>
          <p:nvPr/>
        </p:nvGrpSpPr>
        <p:grpSpPr>
          <a:xfrm>
            <a:off x="5175333" y="1172627"/>
            <a:ext cx="702989" cy="702989"/>
            <a:chOff x="5057437" y="1364391"/>
            <a:chExt cx="820852" cy="82085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5FD8A5-E2CB-4730-B164-5DB25C154397}"/>
                </a:ext>
              </a:extLst>
            </p:cNvPr>
            <p:cNvSpPr/>
            <p:nvPr/>
          </p:nvSpPr>
          <p:spPr bwMode="auto">
            <a:xfrm>
              <a:off x="5057437" y="1364391"/>
              <a:ext cx="820852" cy="820852"/>
            </a:xfrm>
            <a:prstGeom prst="ellipse">
              <a:avLst/>
            </a:prstGeom>
            <a:solidFill>
              <a:srgbClr val="74277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B534C2B9-3380-4320-BE3B-DB05791718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0297" y="1630479"/>
              <a:ext cx="375132" cy="288676"/>
              <a:chOff x="2880" y="2176"/>
              <a:chExt cx="256" cy="197"/>
            </a:xfrm>
            <a:solidFill>
              <a:schemeClr val="accent5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3584DC-D0C7-4E12-9A53-D6F03EBB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BE716455-04DF-47D0-9CC1-0A0258B4C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BAA8F8B-E484-480A-8C5E-28D494755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399689DE-D626-4F0A-B019-56B2A854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03A9043-C58E-44C2-A355-DE6FDFC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244F0-E1B3-4494-9C17-C75D487EF298}"/>
              </a:ext>
            </a:extLst>
          </p:cNvPr>
          <p:cNvGrpSpPr/>
          <p:nvPr/>
        </p:nvGrpSpPr>
        <p:grpSpPr>
          <a:xfrm>
            <a:off x="7397058" y="3290003"/>
            <a:ext cx="702989" cy="702989"/>
            <a:chOff x="7568114" y="3458540"/>
            <a:chExt cx="820852" cy="82085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ABB74B-3926-4072-843A-46A9CC075733}"/>
                </a:ext>
              </a:extLst>
            </p:cNvPr>
            <p:cNvSpPr/>
            <p:nvPr/>
          </p:nvSpPr>
          <p:spPr bwMode="auto">
            <a:xfrm>
              <a:off x="7568114" y="3458540"/>
              <a:ext cx="820852" cy="820852"/>
            </a:xfrm>
            <a:prstGeom prst="ellipse">
              <a:avLst/>
            </a:prstGeom>
            <a:solidFill>
              <a:srgbClr val="F6CB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9854F442-BEE6-4B64-99D8-0C49457A83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89509" y="3725361"/>
              <a:ext cx="378063" cy="287211"/>
              <a:chOff x="4543" y="2176"/>
              <a:chExt cx="258" cy="196"/>
            </a:xfrm>
            <a:solidFill>
              <a:schemeClr val="accent5"/>
            </a:solidFill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5520E545-91D5-4825-91DB-1B4020D8F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71DC4B0-FBF2-421B-848A-E61558BB0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4C28F53D-2896-4ECB-A88A-9BCBCD5C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0E490C0D-D8D5-4DFF-829B-7AFC6B105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25E2FBA-C6EB-42E9-B382-D27CAB521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Hidden circle for Transition">
            <a:extLst>
              <a:ext uri="{FF2B5EF4-FFF2-40B4-BE49-F238E27FC236}">
                <a16:creationId xmlns:a16="http://schemas.microsoft.com/office/drawing/2014/main" id="{00F9DE78-B065-426E-95CA-C71648EE639F}"/>
              </a:ext>
            </a:extLst>
          </p:cNvPr>
          <p:cNvSpPr/>
          <p:nvPr/>
        </p:nvSpPr>
        <p:spPr bwMode="auto">
          <a:xfrm>
            <a:off x="4194107" y="1247605"/>
            <a:ext cx="3803790" cy="380379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B9FB3C-05DD-4087-A03D-4E99B77E54A3}"/>
              </a:ext>
            </a:extLst>
          </p:cNvPr>
          <p:cNvSpPr/>
          <p:nvPr/>
        </p:nvSpPr>
        <p:spPr>
          <a:xfrm>
            <a:off x="5459196" y="2998927"/>
            <a:ext cx="127360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1A4B2F6-831A-4E2E-B852-C3CF275193B6}"/>
              </a:ext>
            </a:extLst>
          </p:cNvPr>
          <p:cNvCxnSpPr>
            <a:cxnSpLocks/>
          </p:cNvCxnSpPr>
          <p:nvPr/>
        </p:nvCxnSpPr>
        <p:spPr>
          <a:xfrm>
            <a:off x="6096000" y="5465919"/>
            <a:ext cx="0" cy="35955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1905BC-5B3C-4C60-A7B6-A2495BEDE626}"/>
              </a:ext>
            </a:extLst>
          </p:cNvPr>
          <p:cNvSpPr/>
          <p:nvPr/>
        </p:nvSpPr>
        <p:spPr>
          <a:xfrm>
            <a:off x="4648912" y="5854824"/>
            <a:ext cx="289419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Common Data Service for Apps and </a:t>
            </a:r>
          </a:p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 Connectors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745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1.66667E-6 0.035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2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2721 -4.07407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0 L -0.02721 0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07407E-6 L -0.02721 4.07407E-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0430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59000" y="59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72C6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15" grpId="0" animBg="1"/>
      <p:bldP spid="115" grpId="1" animBg="1"/>
      <p:bldP spid="47" grpId="0" animBg="1"/>
      <p:bldP spid="47" grpId="1" animBg="1"/>
      <p:bldP spid="116" grpId="0"/>
      <p:bldP spid="116" grpId="1"/>
      <p:bldP spid="117" grpId="0"/>
      <p:bldP spid="117" grpId="1"/>
      <p:bldP spid="118" grpId="0"/>
      <p:bldP spid="118" grpId="1"/>
      <p:bldP spid="66" grpId="0"/>
      <p:bldP spid="66" grpId="1"/>
      <p:bldP spid="96" grpId="0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owerApps">
            <a:extLst>
              <a:ext uri="{FF2B5EF4-FFF2-40B4-BE49-F238E27FC236}">
                <a16:creationId xmlns:a16="http://schemas.microsoft.com/office/drawing/2014/main" id="{C71212FE-9311-4E34-86D2-82DF72FB126F}"/>
              </a:ext>
            </a:extLst>
          </p:cNvPr>
          <p:cNvSpPr/>
          <p:nvPr/>
        </p:nvSpPr>
        <p:spPr bwMode="auto">
          <a:xfrm>
            <a:off x="4378040" y="1979889"/>
            <a:ext cx="3435921" cy="627686"/>
          </a:xfrm>
          <a:prstGeom prst="rect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1" vertOverflow="overflow" horzOverflow="overflow" vert="horz" wrap="square" lIns="179208" tIns="143366" rIns="179208" bIns="143366" numCol="1" spcCol="0" rtlCol="0" fromWordArt="0" anchor="t" anchorCtr="0" forceAA="0" compatLnSpc="1">
            <a:noAutofit/>
          </a:bodyPr>
          <a:lstStyle/>
          <a:p>
            <a:pPr defTabSz="913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745" kern="0" dirty="0"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PowerApps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96D8E-FFFE-4F21-A25A-024465A1C020}"/>
              </a:ext>
            </a:extLst>
          </p:cNvPr>
          <p:cNvGrpSpPr/>
          <p:nvPr/>
        </p:nvGrpSpPr>
        <p:grpSpPr>
          <a:xfrm>
            <a:off x="4013626" y="1485178"/>
            <a:ext cx="1617109" cy="1617109"/>
            <a:chOff x="5057437" y="1364391"/>
            <a:chExt cx="820852" cy="82085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5FD8A5-E2CB-4730-B164-5DB25C154397}"/>
                </a:ext>
              </a:extLst>
            </p:cNvPr>
            <p:cNvSpPr/>
            <p:nvPr/>
          </p:nvSpPr>
          <p:spPr bwMode="auto">
            <a:xfrm>
              <a:off x="5057437" y="1364391"/>
              <a:ext cx="820852" cy="820852"/>
            </a:xfrm>
            <a:prstGeom prst="ellipse">
              <a:avLst/>
            </a:prstGeom>
            <a:solidFill>
              <a:srgbClr val="74277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B534C2B9-3380-4320-BE3B-DB05791718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0297" y="1630479"/>
              <a:ext cx="375132" cy="288676"/>
              <a:chOff x="2880" y="2176"/>
              <a:chExt cx="256" cy="197"/>
            </a:xfrm>
            <a:solidFill>
              <a:schemeClr val="accent5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3584DC-D0C7-4E12-9A53-D6F03EBB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BE716455-04DF-47D0-9CC1-0A0258B4C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BAA8F8B-E484-480A-8C5E-28D494755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399689DE-D626-4F0A-B019-56B2A854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03A9043-C58E-44C2-A355-DE6FDFC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765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2E0919F-282C-44B1-9769-1D785FF7AD65}"/>
              </a:ext>
            </a:extLst>
          </p:cNvPr>
          <p:cNvSpPr/>
          <p:nvPr/>
        </p:nvSpPr>
        <p:spPr>
          <a:xfrm>
            <a:off x="397300" y="4148447"/>
            <a:ext cx="11397401" cy="1136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874">
              <a:defRPr/>
            </a:pPr>
            <a:r>
              <a:rPr lang="en-US" sz="34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application Platform as a Service (</a:t>
            </a:r>
            <a:r>
              <a:rPr lang="en-US" sz="3400" dirty="0" err="1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aPaaS</a:t>
            </a:r>
            <a:r>
              <a:rPr lang="en-US" sz="34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) for citizen-developers to build high-productivity business apps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028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38 0.00347 L 0.10104 0.0034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>
            <a:extLst>
              <a:ext uri="{FF2B5EF4-FFF2-40B4-BE49-F238E27FC236}">
                <a16:creationId xmlns:a16="http://schemas.microsoft.com/office/drawing/2014/main" id="{587DC2C8-98EA-4AD4-8728-530AA99D55E3}"/>
              </a:ext>
            </a:extLst>
          </p:cNvPr>
          <p:cNvSpPr txBox="1">
            <a:spLocks/>
          </p:cNvSpPr>
          <p:nvPr/>
        </p:nvSpPr>
        <p:spPr>
          <a:xfrm>
            <a:off x="305621" y="250511"/>
            <a:ext cx="11580758" cy="888874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8935">
              <a:defRPr/>
            </a:pPr>
            <a:endParaRPr lang="en-US" sz="3600">
              <a:solidFill>
                <a:srgbClr val="1A1A1A"/>
              </a:solidFill>
              <a:latin typeface="Segoe UI Semibold"/>
              <a:cs typeface="Segoe UI Semilight" panose="020B04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6EDFEF-7CF0-4869-8B26-11BA197DB4FB}"/>
              </a:ext>
            </a:extLst>
          </p:cNvPr>
          <p:cNvGrpSpPr/>
          <p:nvPr/>
        </p:nvGrpSpPr>
        <p:grpSpPr>
          <a:xfrm>
            <a:off x="6389877" y="1326836"/>
            <a:ext cx="3954017" cy="2701807"/>
            <a:chOff x="6518006" y="1463266"/>
            <a:chExt cx="4033303" cy="27559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202B18-FE8F-4A9E-99D0-7B60A1680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8006" y="1463266"/>
              <a:ext cx="2837842" cy="16310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29699D-9E6A-49B3-A096-2555CC31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736" y="2025744"/>
              <a:ext cx="2837842" cy="16310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FBB79F-A39F-4EB1-852E-84B5D1D44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13467" y="2588221"/>
              <a:ext cx="2837842" cy="16310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FDA4155-46DA-4722-989F-3B75A3813D6B}"/>
              </a:ext>
            </a:extLst>
          </p:cNvPr>
          <p:cNvSpPr txBox="1">
            <a:spLocks/>
          </p:cNvSpPr>
          <p:nvPr/>
        </p:nvSpPr>
        <p:spPr>
          <a:xfrm>
            <a:off x="5905348" y="4299753"/>
            <a:ext cx="5222751" cy="1887017"/>
          </a:xfrm>
          <a:prstGeom prst="rect">
            <a:avLst/>
          </a:prstGeom>
        </p:spPr>
        <p:txBody>
          <a:bodyPr vert="horz" wrap="square" lIns="195044" tIns="121903" rIns="195044" bIns="121903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218892">
              <a:defRPr/>
            </a:pPr>
            <a:r>
              <a:rPr lang="en-US" sz="2745" b="1" spc="0" dirty="0">
                <a:solidFill>
                  <a:srgbClr val="1A1A1A"/>
                </a:solidFill>
                <a:latin typeface="Segoe UI Light"/>
              </a:rPr>
              <a:t>Model-driven apps</a:t>
            </a:r>
            <a:r>
              <a:rPr lang="en-US" sz="2353" b="1" spc="0" dirty="0">
                <a:solidFill>
                  <a:srgbClr val="1A1A1A"/>
                </a:solidFill>
                <a:latin typeface="Segoe UI Light"/>
              </a:rPr>
              <a:t> </a:t>
            </a:r>
            <a:r>
              <a:rPr lang="en-US" sz="2353" spc="0" dirty="0">
                <a:solidFill>
                  <a:srgbClr val="1A1A1A"/>
                </a:solidFill>
                <a:latin typeface="Segoe UI Light"/>
              </a:rPr>
              <a:t>leverage your data model, relationships, and business processes to automatically generate immersive, responsive applications</a:t>
            </a:r>
            <a:endParaRPr lang="en-US" sz="2353" b="1" spc="0" dirty="0">
              <a:solidFill>
                <a:srgbClr val="1A1A1A"/>
              </a:solidFill>
              <a:latin typeface="Segoe UI Ligh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4CDB4AD-42EE-49B7-8D35-A9659E1F0408}"/>
              </a:ext>
            </a:extLst>
          </p:cNvPr>
          <p:cNvSpPr txBox="1">
            <a:spLocks/>
          </p:cNvSpPr>
          <p:nvPr/>
        </p:nvSpPr>
        <p:spPr>
          <a:xfrm>
            <a:off x="855189" y="4355436"/>
            <a:ext cx="4738180" cy="1887017"/>
          </a:xfrm>
          <a:prstGeom prst="rect">
            <a:avLst/>
          </a:prstGeom>
        </p:spPr>
        <p:txBody>
          <a:bodyPr/>
          <a:lstStyle>
            <a:lvl1pPr marL="0" marR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1" dirty="0" smtClean="0">
                <a:solidFill>
                  <a:srgbClr val="00529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529B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609468">
              <a:defRPr/>
            </a:pPr>
            <a:r>
              <a:rPr lang="en-US" sz="2745" kern="0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Canvas apps</a:t>
            </a:r>
            <a:r>
              <a:rPr lang="en-US" sz="2353" kern="0" dirty="0">
                <a:solidFill>
                  <a:srgbClr val="1A1A1A"/>
                </a:solidFill>
                <a:latin typeface="Segoe UI Light"/>
                <a:cs typeface="Segoe UI" panose="020B0502040204020203" pitchFamily="34" charset="0"/>
              </a:rPr>
              <a:t> </a:t>
            </a:r>
            <a:r>
              <a:rPr lang="en-US" sz="2353" b="0" kern="0" dirty="0">
                <a:solidFill>
                  <a:srgbClr val="1A1A1A"/>
                </a:solidFill>
                <a:latin typeface="Segoe UI Light"/>
                <a:cs typeface="Segoe UI Light" panose="020B0502040204020203" pitchFamily="34" charset="0"/>
              </a:rPr>
              <a:t>start with user experience, with pixel-perfect control to build highly customized task- and role-based apps that mash up data from 230+ sources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9F3B1-360B-4082-ABE5-ED287D4DA35F}"/>
              </a:ext>
            </a:extLst>
          </p:cNvPr>
          <p:cNvGrpSpPr/>
          <p:nvPr/>
        </p:nvGrpSpPr>
        <p:grpSpPr>
          <a:xfrm>
            <a:off x="1123852" y="1104527"/>
            <a:ext cx="4004208" cy="3072049"/>
            <a:chOff x="1146386" y="1236499"/>
            <a:chExt cx="4084501" cy="31336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7A3BE6B-7C39-4903-8F32-3D90BBD0BF68}"/>
                </a:ext>
              </a:extLst>
            </p:cNvPr>
            <p:cNvGrpSpPr/>
            <p:nvPr/>
          </p:nvGrpSpPr>
          <p:grpSpPr>
            <a:xfrm>
              <a:off x="1146386" y="1818928"/>
              <a:ext cx="3042934" cy="1968147"/>
              <a:chOff x="608852" y="-234538"/>
              <a:chExt cx="10020300" cy="65532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76288E5-D278-461B-8572-19092D617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852" y="-234538"/>
                <a:ext cx="10020300" cy="6553200"/>
              </a:xfrm>
              <a:prstGeom prst="rect">
                <a:avLst/>
              </a:prstGeom>
              <a:effectLst>
                <a:glow rad="508000">
                  <a:schemeClr val="bg1">
                    <a:alpha val="15000"/>
                  </a:schemeClr>
                </a:glow>
              </a:effectLst>
            </p:spPr>
          </p:pic>
          <p:pic>
            <p:nvPicPr>
              <p:cNvPr id="28" name="Picture 27" descr="Screen Clipping">
                <a:extLst>
                  <a:ext uri="{FF2B5EF4-FFF2-40B4-BE49-F238E27FC236}">
                    <a16:creationId xmlns:a16="http://schemas.microsoft.com/office/drawing/2014/main" id="{F5675E9D-C3D4-4B65-8A16-548297E45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4543" y="667093"/>
                <a:ext cx="8148918" cy="4749939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A51A248-F61D-47E7-BCEE-50C0D3E84681}"/>
                </a:ext>
              </a:extLst>
            </p:cNvPr>
            <p:cNvGrpSpPr/>
            <p:nvPr/>
          </p:nvGrpSpPr>
          <p:grpSpPr>
            <a:xfrm>
              <a:off x="3608936" y="1236499"/>
              <a:ext cx="1621951" cy="3133650"/>
              <a:chOff x="1413562" y="1294774"/>
              <a:chExt cx="2712341" cy="5298653"/>
            </a:xfrm>
          </p:grpSpPr>
          <p:pic>
            <p:nvPicPr>
              <p:cNvPr id="30" name="Picture 29" descr="A close up of a piece of paper&#10;&#10;Description generated with high confidence">
                <a:extLst>
                  <a:ext uri="{FF2B5EF4-FFF2-40B4-BE49-F238E27FC236}">
                    <a16:creationId xmlns:a16="http://schemas.microsoft.com/office/drawing/2014/main" id="{7E1A5E51-EFBA-4C53-A7A3-01C96E1B4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4062" y="2087524"/>
                <a:ext cx="2118732" cy="3766921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660F134-B4FD-48C1-B9C9-BE6F1DCB8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13562" y="1294774"/>
                <a:ext cx="2712341" cy="5298653"/>
              </a:xfrm>
              <a:prstGeom prst="rect">
                <a:avLst/>
              </a:prstGeom>
            </p:spPr>
          </p:pic>
        </p:grp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CE0746-0B46-4ACF-B560-6D6E0E3C868A}"/>
              </a:ext>
            </a:extLst>
          </p:cNvPr>
          <p:cNvCxnSpPr>
            <a:cxnSpLocks/>
          </p:cNvCxnSpPr>
          <p:nvPr/>
        </p:nvCxnSpPr>
        <p:spPr>
          <a:xfrm>
            <a:off x="5749357" y="1053588"/>
            <a:ext cx="0" cy="477211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88AB90-7B95-4287-97E5-843CD5C2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44" y="349470"/>
            <a:ext cx="11016957" cy="553920"/>
          </a:xfrm>
        </p:spPr>
        <p:txBody>
          <a:bodyPr/>
          <a:lstStyle/>
          <a:p>
            <a:r>
              <a:rPr lang="en-US" dirty="0"/>
              <a:t>Types of PowerApps apps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78133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val 127">
            <a:extLst>
              <a:ext uri="{FF2B5EF4-FFF2-40B4-BE49-F238E27FC236}">
                <a16:creationId xmlns:a16="http://schemas.microsoft.com/office/drawing/2014/main" id="{D9C7138C-7BDA-4012-A2F9-303B6EFF9046}"/>
              </a:ext>
            </a:extLst>
          </p:cNvPr>
          <p:cNvSpPr/>
          <p:nvPr/>
        </p:nvSpPr>
        <p:spPr bwMode="auto">
          <a:xfrm>
            <a:off x="3782897" y="839711"/>
            <a:ext cx="4626208" cy="4626208"/>
          </a:xfrm>
          <a:prstGeom prst="ellipse">
            <a:avLst/>
          </a:prstGeom>
          <a:noFill/>
          <a:ln w="38100" cap="rnd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1637E0D-76A5-4AA6-A31E-8EA29F516D1C}"/>
              </a:ext>
            </a:extLst>
          </p:cNvPr>
          <p:cNvGrpSpPr/>
          <p:nvPr/>
        </p:nvGrpSpPr>
        <p:grpSpPr>
          <a:xfrm>
            <a:off x="7983110" y="2040657"/>
            <a:ext cx="914270" cy="2224316"/>
            <a:chOff x="8422049" y="3505176"/>
            <a:chExt cx="1606189" cy="81130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B5E4009-8FA8-4EB5-A192-19D537F28840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F813D8E-0F6C-4054-9E3C-013E9B1E7EFC}"/>
                </a:ext>
              </a:extLst>
            </p:cNvPr>
            <p:cNvCxnSpPr/>
            <p:nvPr/>
          </p:nvCxnSpPr>
          <p:spPr>
            <a:xfrm>
              <a:off x="10028238" y="3505176"/>
              <a:ext cx="0" cy="811302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B680E5-7144-4F74-9A44-84C483FAE7C1}"/>
              </a:ext>
            </a:extLst>
          </p:cNvPr>
          <p:cNvSpPr/>
          <p:nvPr/>
        </p:nvSpPr>
        <p:spPr bwMode="auto">
          <a:xfrm>
            <a:off x="4423581" y="1488842"/>
            <a:ext cx="3344839" cy="3324117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A23F860-3DE8-4D47-80F5-A7C62F9E4811}"/>
              </a:ext>
            </a:extLst>
          </p:cNvPr>
          <p:cNvSpPr/>
          <p:nvPr/>
        </p:nvSpPr>
        <p:spPr bwMode="auto">
          <a:xfrm>
            <a:off x="4221746" y="1278560"/>
            <a:ext cx="3748509" cy="3748509"/>
          </a:xfrm>
          <a:prstGeom prst="ellipse">
            <a:avLst/>
          </a:prstGeom>
          <a:noFill/>
          <a:ln w="381000" cap="rnd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5FEEED-50B3-4DEF-BC4D-116C756B7F51}"/>
              </a:ext>
            </a:extLst>
          </p:cNvPr>
          <p:cNvSpPr txBox="1"/>
          <p:nvPr/>
        </p:nvSpPr>
        <p:spPr>
          <a:xfrm>
            <a:off x="9219602" y="2040657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CDE1AE-841D-4606-8746-21E9192F2765}"/>
              </a:ext>
            </a:extLst>
          </p:cNvPr>
          <p:cNvSpPr txBox="1"/>
          <p:nvPr/>
        </p:nvSpPr>
        <p:spPr>
          <a:xfrm>
            <a:off x="9219602" y="2989906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254DDB-F7CF-43AD-8756-CE33B085C2C2}"/>
              </a:ext>
            </a:extLst>
          </p:cNvPr>
          <p:cNvSpPr txBox="1"/>
          <p:nvPr/>
        </p:nvSpPr>
        <p:spPr>
          <a:xfrm>
            <a:off x="9219602" y="3939154"/>
            <a:ext cx="2330374" cy="32581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13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Standalone Apps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465290-A587-4AA9-9889-E3B78EA80B1C}"/>
              </a:ext>
            </a:extLst>
          </p:cNvPr>
          <p:cNvGrpSpPr/>
          <p:nvPr/>
        </p:nvGrpSpPr>
        <p:grpSpPr>
          <a:xfrm>
            <a:off x="4120545" y="1324986"/>
            <a:ext cx="3950910" cy="3927317"/>
            <a:chOff x="4120265" y="1600913"/>
            <a:chExt cx="3951470" cy="39278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75166A-5487-42C7-8A75-CBB971BF9453}"/>
                </a:ext>
              </a:extLst>
            </p:cNvPr>
            <p:cNvSpPr/>
            <p:nvPr/>
          </p:nvSpPr>
          <p:spPr bwMode="auto">
            <a:xfrm>
              <a:off x="4596872" y="4012578"/>
              <a:ext cx="2998258" cy="1291372"/>
            </a:xfrm>
            <a:custGeom>
              <a:avLst/>
              <a:gdLst>
                <a:gd name="connsiteX0" fmla="*/ 593085 w 3007137"/>
                <a:gd name="connsiteY0" fmla="*/ 0 h 1295196"/>
                <a:gd name="connsiteX1" fmla="*/ 611556 w 3007137"/>
                <a:gd name="connsiteY1" fmla="*/ 30892 h 1295196"/>
                <a:gd name="connsiteX2" fmla="*/ 1505543 w 3007137"/>
                <a:gd name="connsiteY2" fmla="*/ 513848 h 1295196"/>
                <a:gd name="connsiteX3" fmla="*/ 2399531 w 3007137"/>
                <a:gd name="connsiteY3" fmla="*/ 30892 h 1295196"/>
                <a:gd name="connsiteX4" fmla="*/ 2414549 w 3007137"/>
                <a:gd name="connsiteY4" fmla="*/ 5774 h 1295196"/>
                <a:gd name="connsiteX5" fmla="*/ 3007137 w 3007137"/>
                <a:gd name="connsiteY5" fmla="*/ 517042 h 1295196"/>
                <a:gd name="connsiteX6" fmla="*/ 2936789 w 3007137"/>
                <a:gd name="connsiteY6" fmla="*/ 612230 h 1295196"/>
                <a:gd name="connsiteX7" fmla="*/ 1505543 w 3007137"/>
                <a:gd name="connsiteY7" fmla="*/ 1295196 h 1295196"/>
                <a:gd name="connsiteX8" fmla="*/ 74297 w 3007137"/>
                <a:gd name="connsiteY8" fmla="*/ 612230 h 1295196"/>
                <a:gd name="connsiteX9" fmla="*/ 0 w 3007137"/>
                <a:gd name="connsiteY9" fmla="*/ 511697 h 129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7137" h="1295196">
                  <a:moveTo>
                    <a:pt x="593085" y="0"/>
                  </a:moveTo>
                  <a:lnTo>
                    <a:pt x="611556" y="30892"/>
                  </a:lnTo>
                  <a:cubicBezTo>
                    <a:pt x="805300" y="322273"/>
                    <a:pt x="1133403" y="513848"/>
                    <a:pt x="1505543" y="513848"/>
                  </a:cubicBezTo>
                  <a:cubicBezTo>
                    <a:pt x="1877684" y="513848"/>
                    <a:pt x="2205786" y="322273"/>
                    <a:pt x="2399531" y="30892"/>
                  </a:cubicBezTo>
                  <a:lnTo>
                    <a:pt x="2414549" y="5774"/>
                  </a:lnTo>
                  <a:lnTo>
                    <a:pt x="3007137" y="517042"/>
                  </a:lnTo>
                  <a:lnTo>
                    <a:pt x="2936789" y="612230"/>
                  </a:lnTo>
                  <a:cubicBezTo>
                    <a:pt x="2596593" y="1029335"/>
                    <a:pt x="2081752" y="1295196"/>
                    <a:pt x="1505543" y="1295196"/>
                  </a:cubicBezTo>
                  <a:cubicBezTo>
                    <a:pt x="929334" y="1295196"/>
                    <a:pt x="414493" y="1029335"/>
                    <a:pt x="74297" y="612230"/>
                  </a:cubicBezTo>
                  <a:lnTo>
                    <a:pt x="0" y="511697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42565A-1A1D-4E7B-A583-4896305B0223}"/>
                </a:ext>
              </a:extLst>
            </p:cNvPr>
            <p:cNvSpPr/>
            <p:nvPr/>
          </p:nvSpPr>
          <p:spPr bwMode="auto">
            <a:xfrm>
              <a:off x="4120265" y="160091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Down">
                <a:avLst>
                  <a:gd name="adj" fmla="val 1856160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              Microsoft Flow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31FCC0B-1436-498D-B570-0D14D852842F}"/>
              </a:ext>
            </a:extLst>
          </p:cNvPr>
          <p:cNvSpPr txBox="1"/>
          <p:nvPr/>
        </p:nvSpPr>
        <p:spPr>
          <a:xfrm>
            <a:off x="675738" y="2546709"/>
            <a:ext cx="2625462" cy="88639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896129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</a:t>
            </a:r>
            <a:b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3200" b="0" i="0" u="none" strike="noStrike" kern="1200" cap="none" spc="-144" normalizeH="0" baseline="0" noProof="0" dirty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platform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BF3-8E1E-4821-AF2D-675D6B0D181C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6A1885-2A63-4A59-AAA0-964707D9347C}"/>
                </a:ext>
              </a:extLst>
            </p:cNvPr>
            <p:cNvSpPr/>
            <p:nvPr/>
          </p:nvSpPr>
          <p:spPr bwMode="auto">
            <a:xfrm>
              <a:off x="4241210" y="1554050"/>
              <a:ext cx="1831931" cy="2931979"/>
            </a:xfrm>
            <a:custGeom>
              <a:avLst/>
              <a:gdLst>
                <a:gd name="connsiteX0" fmla="*/ 1831931 w 1831931"/>
                <a:gd name="connsiteY0" fmla="*/ 0 h 2931979"/>
                <a:gd name="connsiteX1" fmla="*/ 1831931 w 1831931"/>
                <a:gd name="connsiteY1" fmla="*/ 781355 h 2931979"/>
                <a:gd name="connsiteX2" fmla="*/ 1744560 w 1831931"/>
                <a:gd name="connsiteY2" fmla="*/ 785838 h 2931979"/>
                <a:gd name="connsiteX3" fmla="*/ 776678 w 1831931"/>
                <a:gd name="connsiteY3" fmla="*/ 1875592 h 2931979"/>
                <a:gd name="connsiteX4" fmla="*/ 906801 w 1831931"/>
                <a:gd name="connsiteY4" fmla="*/ 2397729 h 2931979"/>
                <a:gd name="connsiteX5" fmla="*/ 918514 w 1831931"/>
                <a:gd name="connsiteY5" fmla="*/ 2417320 h 2931979"/>
                <a:gd name="connsiteX6" fmla="*/ 321997 w 1831931"/>
                <a:gd name="connsiteY6" fmla="*/ 2931979 h 2931979"/>
                <a:gd name="connsiteX7" fmla="*/ 316769 w 1831931"/>
                <a:gd name="connsiteY7" fmla="*/ 2924905 h 2931979"/>
                <a:gd name="connsiteX8" fmla="*/ 0 w 1831931"/>
                <a:gd name="connsiteY8" fmla="*/ 1875591 h 2931979"/>
                <a:gd name="connsiteX9" fmla="*/ 1665149 w 1831931"/>
                <a:gd name="connsiteY9" fmla="*/ 8522 h 293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1" h="2931979">
                  <a:moveTo>
                    <a:pt x="1831931" y="0"/>
                  </a:moveTo>
                  <a:lnTo>
                    <a:pt x="1831931" y="781355"/>
                  </a:lnTo>
                  <a:lnTo>
                    <a:pt x="1744560" y="785838"/>
                  </a:lnTo>
                  <a:cubicBezTo>
                    <a:pt x="1200915" y="841934"/>
                    <a:pt x="776678" y="1308425"/>
                    <a:pt x="776678" y="1875592"/>
                  </a:cubicBezTo>
                  <a:cubicBezTo>
                    <a:pt x="776678" y="2064648"/>
                    <a:pt x="823816" y="2242517"/>
                    <a:pt x="906801" y="2397729"/>
                  </a:cubicBezTo>
                  <a:lnTo>
                    <a:pt x="918514" y="2417320"/>
                  </a:lnTo>
                  <a:lnTo>
                    <a:pt x="321997" y="2931979"/>
                  </a:lnTo>
                  <a:lnTo>
                    <a:pt x="316769" y="2924905"/>
                  </a:lnTo>
                  <a:cubicBezTo>
                    <a:pt x="116778" y="2625372"/>
                    <a:pt x="0" y="2264281"/>
                    <a:pt x="0" y="1875591"/>
                  </a:cubicBezTo>
                  <a:cubicBezTo>
                    <a:pt x="0" y="903868"/>
                    <a:pt x="729860" y="104631"/>
                    <a:pt x="1665149" y="8522"/>
                  </a:cubicBez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9D718-E479-4C25-AAC2-AB0C006730A0}"/>
                </a:ext>
              </a:extLst>
            </p:cNvPr>
            <p:cNvSpPr/>
            <p:nvPr/>
          </p:nvSpPr>
          <p:spPr bwMode="auto">
            <a:xfrm rot="1782234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358182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PowerApps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6716E0-4731-4DC6-8DF8-821A6DCD9A82}"/>
              </a:ext>
            </a:extLst>
          </p:cNvPr>
          <p:cNvGrpSpPr/>
          <p:nvPr/>
        </p:nvGrpSpPr>
        <p:grpSpPr>
          <a:xfrm>
            <a:off x="4132342" y="1177359"/>
            <a:ext cx="3927317" cy="3950910"/>
            <a:chOff x="4132063" y="1453265"/>
            <a:chExt cx="3927874" cy="395147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9F507C-2D59-4F2B-97D0-201271C922E8}"/>
                </a:ext>
              </a:extLst>
            </p:cNvPr>
            <p:cNvSpPr/>
            <p:nvPr/>
          </p:nvSpPr>
          <p:spPr bwMode="auto">
            <a:xfrm>
              <a:off x="6118860" y="1554050"/>
              <a:ext cx="1831930" cy="2937323"/>
            </a:xfrm>
            <a:custGeom>
              <a:avLst/>
              <a:gdLst>
                <a:gd name="connsiteX0" fmla="*/ 0 w 1831930"/>
                <a:gd name="connsiteY0" fmla="*/ 0 h 2937323"/>
                <a:gd name="connsiteX1" fmla="*/ 166782 w 1831930"/>
                <a:gd name="connsiteY1" fmla="*/ 8522 h 2937323"/>
                <a:gd name="connsiteX2" fmla="*/ 1831930 w 1831930"/>
                <a:gd name="connsiteY2" fmla="*/ 1875591 h 2937323"/>
                <a:gd name="connsiteX3" fmla="*/ 1515161 w 1831930"/>
                <a:gd name="connsiteY3" fmla="*/ 2924905 h 2937323"/>
                <a:gd name="connsiteX4" fmla="*/ 1505984 w 1831930"/>
                <a:gd name="connsiteY4" fmla="*/ 2937323 h 2937323"/>
                <a:gd name="connsiteX5" fmla="*/ 909964 w 1831930"/>
                <a:gd name="connsiteY5" fmla="*/ 2423094 h 2937323"/>
                <a:gd name="connsiteX6" fmla="*/ 925130 w 1831930"/>
                <a:gd name="connsiteY6" fmla="*/ 2397729 h 2937323"/>
                <a:gd name="connsiteX7" fmla="*/ 1055252 w 1831930"/>
                <a:gd name="connsiteY7" fmla="*/ 1875592 h 2937323"/>
                <a:gd name="connsiteX8" fmla="*/ 87371 w 1831930"/>
                <a:gd name="connsiteY8" fmla="*/ 785838 h 2937323"/>
                <a:gd name="connsiteX9" fmla="*/ 0 w 1831930"/>
                <a:gd name="connsiteY9" fmla="*/ 781355 h 293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0" h="2937323">
                  <a:moveTo>
                    <a:pt x="0" y="0"/>
                  </a:moveTo>
                  <a:lnTo>
                    <a:pt x="166782" y="8522"/>
                  </a:lnTo>
                  <a:cubicBezTo>
                    <a:pt x="1102071" y="104631"/>
                    <a:pt x="1831930" y="903868"/>
                    <a:pt x="1831930" y="1875591"/>
                  </a:cubicBezTo>
                  <a:cubicBezTo>
                    <a:pt x="1831930" y="2264281"/>
                    <a:pt x="1715153" y="2625372"/>
                    <a:pt x="1515161" y="2924905"/>
                  </a:cubicBezTo>
                  <a:lnTo>
                    <a:pt x="1505984" y="2937323"/>
                  </a:lnTo>
                  <a:lnTo>
                    <a:pt x="909964" y="2423094"/>
                  </a:lnTo>
                  <a:lnTo>
                    <a:pt x="925130" y="2397729"/>
                  </a:lnTo>
                  <a:cubicBezTo>
                    <a:pt x="1008115" y="2242517"/>
                    <a:pt x="1055252" y="2064648"/>
                    <a:pt x="1055252" y="1875592"/>
                  </a:cubicBezTo>
                  <a:cubicBezTo>
                    <a:pt x="1055252" y="1308425"/>
                    <a:pt x="631016" y="841934"/>
                    <a:pt x="87371" y="785838"/>
                  </a:cubicBezTo>
                  <a:lnTo>
                    <a:pt x="0" y="781355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DA51A8-763C-4BE0-A770-BF40FF077ABE}"/>
                </a:ext>
              </a:extLst>
            </p:cNvPr>
            <p:cNvSpPr/>
            <p:nvPr/>
          </p:nvSpPr>
          <p:spPr bwMode="auto">
            <a:xfrm rot="388242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08" tIns="143366" rIns="179208" bIns="143366" numCol="1" spcCol="0" rtlCol="0" fromWordArt="0" anchor="ctr" anchorCtr="0" forceAA="0" compatLnSpc="1">
              <a:prstTxWarp prst="textArchUp">
                <a:avLst>
                  <a:gd name="adj" fmla="val 14900535"/>
                </a:avLst>
              </a:prstTxWarp>
              <a:noAutofit/>
            </a:bodyPr>
            <a:lstStyle/>
            <a:p>
              <a:pPr marL="0" marR="0" lvl="0" indent="0" algn="l" defTabSz="91357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 BI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DE213-A1AB-486E-A074-6FBFEE107C33}"/>
              </a:ext>
            </a:extLst>
          </p:cNvPr>
          <p:cNvGrpSpPr/>
          <p:nvPr/>
        </p:nvGrpSpPr>
        <p:grpSpPr>
          <a:xfrm>
            <a:off x="4727124" y="4195140"/>
            <a:ext cx="702989" cy="702989"/>
            <a:chOff x="4726930" y="4471473"/>
            <a:chExt cx="703088" cy="703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9904AC-5AC8-4398-A3BB-E711CC1C18D8}"/>
                </a:ext>
              </a:extLst>
            </p:cNvPr>
            <p:cNvSpPr/>
            <p:nvPr/>
          </p:nvSpPr>
          <p:spPr bwMode="auto">
            <a:xfrm>
              <a:off x="4726930" y="4471473"/>
              <a:ext cx="703088" cy="703088"/>
            </a:xfrm>
            <a:prstGeom prst="ellipse">
              <a:avLst/>
            </a:prstGeom>
            <a:solidFill>
              <a:srgbClr val="287E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602399-F02A-41AA-8404-EE78AC758454}"/>
                </a:ext>
              </a:extLst>
            </p:cNvPr>
            <p:cNvGrpSpPr/>
            <p:nvPr/>
          </p:nvGrpSpPr>
          <p:grpSpPr>
            <a:xfrm>
              <a:off x="4902990" y="4689695"/>
              <a:ext cx="350968" cy="266644"/>
              <a:chOff x="-1146792" y="678443"/>
              <a:chExt cx="1017587" cy="773113"/>
            </a:xfrm>
            <a:solidFill>
              <a:schemeClr val="accent5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7A21D2E9-A1E1-44CB-8CAC-6248A09A8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D91445F0-9509-494A-ACEA-0F659599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67" tIns="43934" rIns="87867" bIns="4393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55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1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96D8E-FFFE-4F21-A25A-024465A1C020}"/>
              </a:ext>
            </a:extLst>
          </p:cNvPr>
          <p:cNvGrpSpPr/>
          <p:nvPr/>
        </p:nvGrpSpPr>
        <p:grpSpPr>
          <a:xfrm>
            <a:off x="5175333" y="1172627"/>
            <a:ext cx="702989" cy="702989"/>
            <a:chOff x="5057437" y="1364391"/>
            <a:chExt cx="820852" cy="82085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5FD8A5-E2CB-4730-B164-5DB25C154397}"/>
                </a:ext>
              </a:extLst>
            </p:cNvPr>
            <p:cNvSpPr/>
            <p:nvPr/>
          </p:nvSpPr>
          <p:spPr bwMode="auto">
            <a:xfrm>
              <a:off x="5057437" y="1364391"/>
              <a:ext cx="820852" cy="820852"/>
            </a:xfrm>
            <a:prstGeom prst="ellipse">
              <a:avLst/>
            </a:prstGeom>
            <a:solidFill>
              <a:srgbClr val="74277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B534C2B9-3380-4320-BE3B-DB05791718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0297" y="1630479"/>
              <a:ext cx="375132" cy="288676"/>
              <a:chOff x="2880" y="2176"/>
              <a:chExt cx="256" cy="197"/>
            </a:xfrm>
            <a:solidFill>
              <a:schemeClr val="accent5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3584DC-D0C7-4E12-9A53-D6F03EBB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BE716455-04DF-47D0-9CC1-0A0258B4C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BAA8F8B-E484-480A-8C5E-28D494755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399689DE-D626-4F0A-B019-56B2A854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03A9043-C58E-44C2-A355-DE6FDFC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244F0-E1B3-4494-9C17-C75D487EF298}"/>
              </a:ext>
            </a:extLst>
          </p:cNvPr>
          <p:cNvGrpSpPr/>
          <p:nvPr/>
        </p:nvGrpSpPr>
        <p:grpSpPr>
          <a:xfrm>
            <a:off x="7397058" y="3290003"/>
            <a:ext cx="702989" cy="702989"/>
            <a:chOff x="7568114" y="3458540"/>
            <a:chExt cx="820852" cy="82085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ABB74B-3926-4072-843A-46A9CC075733}"/>
                </a:ext>
              </a:extLst>
            </p:cNvPr>
            <p:cNvSpPr/>
            <p:nvPr/>
          </p:nvSpPr>
          <p:spPr bwMode="auto">
            <a:xfrm>
              <a:off x="7568114" y="3458540"/>
              <a:ext cx="820852" cy="820852"/>
            </a:xfrm>
            <a:prstGeom prst="ellipse">
              <a:avLst/>
            </a:prstGeom>
            <a:solidFill>
              <a:srgbClr val="F6CB1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9854F442-BEE6-4B64-99D8-0C49457A83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89509" y="3725361"/>
              <a:ext cx="378063" cy="287211"/>
              <a:chOff x="4543" y="2176"/>
              <a:chExt cx="258" cy="196"/>
            </a:xfrm>
            <a:solidFill>
              <a:schemeClr val="accent5"/>
            </a:solidFill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5520E545-91D5-4825-91DB-1B4020D8F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71DC4B0-FBF2-421B-848A-E61558BB0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4C28F53D-2896-4ECB-A88A-9BCBCD5C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0E490C0D-D8D5-4DFF-829B-7AFC6B105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25E2FBA-C6EB-42E9-B382-D27CAB521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4" name="Hidden circle for Transition">
            <a:extLst>
              <a:ext uri="{FF2B5EF4-FFF2-40B4-BE49-F238E27FC236}">
                <a16:creationId xmlns:a16="http://schemas.microsoft.com/office/drawing/2014/main" id="{00F9DE78-B065-426E-95CA-C71648EE639F}"/>
              </a:ext>
            </a:extLst>
          </p:cNvPr>
          <p:cNvSpPr/>
          <p:nvPr/>
        </p:nvSpPr>
        <p:spPr bwMode="auto">
          <a:xfrm>
            <a:off x="4194107" y="1247605"/>
            <a:ext cx="3803790" cy="3803790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592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B9FB3C-05DD-4087-A03D-4E99B77E54A3}"/>
              </a:ext>
            </a:extLst>
          </p:cNvPr>
          <p:cNvSpPr/>
          <p:nvPr/>
        </p:nvSpPr>
        <p:spPr>
          <a:xfrm>
            <a:off x="5459196" y="2998927"/>
            <a:ext cx="127360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1A4B2F6-831A-4E2E-B852-C3CF275193B6}"/>
              </a:ext>
            </a:extLst>
          </p:cNvPr>
          <p:cNvCxnSpPr>
            <a:cxnSpLocks/>
          </p:cNvCxnSpPr>
          <p:nvPr/>
        </p:nvCxnSpPr>
        <p:spPr>
          <a:xfrm>
            <a:off x="6096000" y="5465919"/>
            <a:ext cx="0" cy="359550"/>
          </a:xfrm>
          <a:prstGeom prst="line">
            <a:avLst/>
          </a:prstGeom>
          <a:ln w="38100" cap="rnd">
            <a:solidFill>
              <a:schemeClr val="tx2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A1905BC-5B3C-4C60-A7B6-A2495BEDE626}"/>
              </a:ext>
            </a:extLst>
          </p:cNvPr>
          <p:cNvSpPr/>
          <p:nvPr/>
        </p:nvSpPr>
        <p:spPr>
          <a:xfrm>
            <a:off x="4648912" y="5854824"/>
            <a:ext cx="2894190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Common Data Service for Apps and </a:t>
            </a:r>
          </a:p>
          <a:p>
            <a:pPr marL="0" marR="0" lvl="0" indent="0" algn="ctr" defTabSz="8785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 Connectors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97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b608f6f-42ed-4ada-b748-aa438f5757e6&quot;,&quot;TimeStamp&quot;:&quot;2018-09-05T16:35:57.549103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7bd7a6c-f168-441b-95f3-2b0adb1528c5&quot;,&quot;TimeStamp&quot;:&quot;2018-09-05T16:35:57.5501026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4f03a21d-9793-4fe3-8ada-1076e140a5eb&quot;,&quot;TimeStamp&quot;:&quot;2018-09-05T16:35:57.5521066-07:00&quot;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b608f6f-42ed-4ada-b748-aa438f5757e6&quot;,&quot;TimeStamp&quot;:&quot;2018-09-05T16:35:57.5491036-07:00&quot;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9b261a1-1a17-41ec-854c-739c214e8e3d&quot;,&quot;TimeStamp&quot;:&quot;2018-09-05T16:35:57.5611072-07:00&quot;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00cd43f4-caf6-46ed-b2bc-99af8d5d8550&quot;,&quot;TimeStamp&quot;:&quot;2018-09-05T16:35:57.5621063-07:00&quot;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a78d9b0-c5ce-4ce9-b16e-40ef635d2d22&quot;,&quot;TimeStamp&quot;:&quot;2018-09-05T16:35:57.5621063-07:00&quot;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5b608f6f-42ed-4ada-b748-aa438f5757e6&quot;,&quot;TimeStamp&quot;:&quot;2018-09-05T16:35:57.5491036-07:00&quot;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a40f4bcc-7848-4926-b221-0d800ca0408b&quot;,&quot;TimeStamp&quot;:&quot;2018-09-23T07:43:06.673212-04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8054</TotalTime>
  <Words>1154</Words>
  <Application>Microsoft Office PowerPoint</Application>
  <PresentationFormat>Widescreen</PresentationFormat>
  <Paragraphs>295</Paragraphs>
  <Slides>36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Office Theme</vt:lpstr>
      <vt:lpstr>Guest management with the Power Platform &amp; the Microsoft Graph</vt:lpstr>
      <vt:lpstr>Sponsors and Partners</vt:lpstr>
      <vt:lpstr>@agrenpoint  https://simonagren.github.io  https://github.com/simonagren  https://www.linkedin.com/in/simonaagren</vt:lpstr>
      <vt:lpstr>Agenda</vt:lpstr>
      <vt:lpstr>Microsoft Power Platform intro</vt:lpstr>
      <vt:lpstr>PowerPoint Presentation</vt:lpstr>
      <vt:lpstr>PowerPoint Presentation</vt:lpstr>
      <vt:lpstr>Types of PowerApps apps</vt:lpstr>
      <vt:lpstr>PowerPoint Presentation</vt:lpstr>
      <vt:lpstr>PowerPoint Presentation</vt:lpstr>
      <vt:lpstr>What makes up a flow?</vt:lpstr>
      <vt:lpstr>Four types of flows</vt:lpstr>
      <vt:lpstr>PowerPoint Presentation</vt:lpstr>
      <vt:lpstr>Power BI: experience your data Any data, any way, anywhere </vt:lpstr>
      <vt:lpstr>Microsoft Graph Intro</vt:lpstr>
      <vt:lpstr>Gateway to your data in the Microsoft cloud</vt:lpstr>
      <vt:lpstr>Background</vt:lpstr>
      <vt:lpstr>Sharing settings</vt:lpstr>
      <vt:lpstr>Settings in OneDrive and SharePoint</vt:lpstr>
      <vt:lpstr>Settings in Azure AD</vt:lpstr>
      <vt:lpstr>Settings in Office 365</vt:lpstr>
      <vt:lpstr>Architecture</vt:lpstr>
      <vt:lpstr>PowerPoint Presentation</vt:lpstr>
      <vt:lpstr>Why this approach?</vt:lpstr>
      <vt:lpstr>Solution walktrough</vt:lpstr>
      <vt:lpstr>SharePoint</vt:lpstr>
      <vt:lpstr>Flows</vt:lpstr>
      <vt:lpstr>Flows</vt:lpstr>
      <vt:lpstr>Flows</vt:lpstr>
      <vt:lpstr>Custom Connector</vt:lpstr>
      <vt:lpstr>Azure Functions</vt:lpstr>
      <vt:lpstr>Create Invitation</vt:lpstr>
      <vt:lpstr>Update Invitation</vt:lpstr>
      <vt:lpstr>Remove invitation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Guest management with the Power Platform &amp; the Microsoft Graph</dc:title>
  <dc:creator>Ågren, Simon</dc:creator>
  <cp:lastModifiedBy>Ågren, Simon</cp:lastModifiedBy>
  <cp:revision>124</cp:revision>
  <dcterms:created xsi:type="dcterms:W3CDTF">2019-04-01T13:37:17Z</dcterms:created>
  <dcterms:modified xsi:type="dcterms:W3CDTF">2019-04-09T15:49:16Z</dcterms:modified>
</cp:coreProperties>
</file>